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1"/>
  </p:notesMasterIdLst>
  <p:handoutMasterIdLst>
    <p:handoutMasterId r:id="rId62"/>
  </p:handoutMasterIdLst>
  <p:sldIdLst>
    <p:sldId id="1664" r:id="rId2"/>
    <p:sldId id="1722" r:id="rId3"/>
    <p:sldId id="366" r:id="rId4"/>
    <p:sldId id="367" r:id="rId5"/>
    <p:sldId id="1702" r:id="rId6"/>
    <p:sldId id="368" r:id="rId7"/>
    <p:sldId id="369" r:id="rId8"/>
    <p:sldId id="376" r:id="rId9"/>
    <p:sldId id="1708" r:id="rId10"/>
    <p:sldId id="1706" r:id="rId11"/>
    <p:sldId id="1699" r:id="rId12"/>
    <p:sldId id="1700" r:id="rId13"/>
    <p:sldId id="1701" r:id="rId14"/>
    <p:sldId id="1729" r:id="rId15"/>
    <p:sldId id="373" r:id="rId16"/>
    <p:sldId id="374" r:id="rId17"/>
    <p:sldId id="1665" r:id="rId18"/>
    <p:sldId id="1730" r:id="rId19"/>
    <p:sldId id="733" r:id="rId20"/>
    <p:sldId id="1707" r:id="rId21"/>
    <p:sldId id="1709" r:id="rId22"/>
    <p:sldId id="1731" r:id="rId23"/>
    <p:sldId id="1704" r:id="rId24"/>
    <p:sldId id="1705" r:id="rId25"/>
    <p:sldId id="1710" r:id="rId26"/>
    <p:sldId id="379" r:id="rId27"/>
    <p:sldId id="380" r:id="rId28"/>
    <p:sldId id="1666" r:id="rId29"/>
    <p:sldId id="703" r:id="rId30"/>
    <p:sldId id="1711" r:id="rId31"/>
    <p:sldId id="1713" r:id="rId32"/>
    <p:sldId id="381" r:id="rId33"/>
    <p:sldId id="1732" r:id="rId34"/>
    <p:sldId id="1712" r:id="rId35"/>
    <p:sldId id="370" r:id="rId36"/>
    <p:sldId id="1734" r:id="rId37"/>
    <p:sldId id="371" r:id="rId38"/>
    <p:sldId id="1733" r:id="rId39"/>
    <p:sldId id="540" r:id="rId40"/>
    <p:sldId id="1673" r:id="rId41"/>
    <p:sldId id="543" r:id="rId42"/>
    <p:sldId id="544" r:id="rId43"/>
    <p:sldId id="545" r:id="rId44"/>
    <p:sldId id="1695" r:id="rId45"/>
    <p:sldId id="1697" r:id="rId46"/>
    <p:sldId id="559" r:id="rId47"/>
    <p:sldId id="546" r:id="rId48"/>
    <p:sldId id="1714" r:id="rId49"/>
    <p:sldId id="1715" r:id="rId50"/>
    <p:sldId id="1735" r:id="rId51"/>
    <p:sldId id="383" r:id="rId52"/>
    <p:sldId id="1694" r:id="rId53"/>
    <p:sldId id="1696" r:id="rId54"/>
    <p:sldId id="1738" r:id="rId55"/>
    <p:sldId id="1740" r:id="rId56"/>
    <p:sldId id="1716" r:id="rId57"/>
    <p:sldId id="1717" r:id="rId58"/>
    <p:sldId id="1739" r:id="rId59"/>
    <p:sldId id="1741" r:id="rId60"/>
  </p:sldIdLst>
  <p:sldSz cx="9144000" cy="5143500" type="screen16x9"/>
  <p:notesSz cx="9144000" cy="6858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-106" charset="0"/>
        <a:ea typeface="ＭＳ Ｐゴシック" pitchFamily="-106" charset="-128"/>
        <a:cs typeface="ＭＳ Ｐゴシック" pitchFamily="-106" charset="-128"/>
      </a:defRPr>
    </a:lvl1pPr>
    <a:lvl2pPr marL="4572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-106" charset="0"/>
        <a:ea typeface="ＭＳ Ｐゴシック" pitchFamily="-106" charset="-128"/>
        <a:cs typeface="ＭＳ Ｐゴシック" pitchFamily="-106" charset="-128"/>
      </a:defRPr>
    </a:lvl2pPr>
    <a:lvl3pPr marL="9144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-106" charset="0"/>
        <a:ea typeface="ＭＳ Ｐゴシック" pitchFamily="-106" charset="-128"/>
        <a:cs typeface="ＭＳ Ｐゴシック" pitchFamily="-106" charset="-128"/>
      </a:defRPr>
    </a:lvl3pPr>
    <a:lvl4pPr marL="13716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-106" charset="0"/>
        <a:ea typeface="ＭＳ Ｐゴシック" pitchFamily="-106" charset="-128"/>
        <a:cs typeface="ＭＳ Ｐゴシック" pitchFamily="-106" charset="-128"/>
      </a:defRPr>
    </a:lvl4pPr>
    <a:lvl5pPr marL="18288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-106" charset="0"/>
        <a:ea typeface="ＭＳ Ｐゴシック" pitchFamily="-106" charset="-128"/>
        <a:cs typeface="ＭＳ Ｐゴシック" pitchFamily="-106" charset="-128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Arial" pitchFamily="-106" charset="0"/>
        <a:ea typeface="ＭＳ Ｐゴシック" pitchFamily="-106" charset="-128"/>
        <a:cs typeface="ＭＳ Ｐゴシック" pitchFamily="-106" charset="-128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Arial" pitchFamily="-106" charset="0"/>
        <a:ea typeface="ＭＳ Ｐゴシック" pitchFamily="-106" charset="-128"/>
        <a:cs typeface="ＭＳ Ｐゴシック" pitchFamily="-106" charset="-128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Arial" pitchFamily="-106" charset="0"/>
        <a:ea typeface="ＭＳ Ｐゴシック" pitchFamily="-106" charset="-128"/>
        <a:cs typeface="ＭＳ Ｐゴシック" pitchFamily="-106" charset="-128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Arial" pitchFamily="-106" charset="0"/>
        <a:ea typeface="ＭＳ Ｐゴシック" pitchFamily="-106" charset="-128"/>
        <a:cs typeface="ＭＳ Ｐゴシック" pitchFamily="-106" charset="-128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clrMode="gray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A0000"/>
    <a:srgbClr val="3025FF"/>
    <a:srgbClr val="AD0000"/>
    <a:srgbClr val="96060B"/>
    <a:srgbClr val="CAC9CA"/>
    <a:srgbClr val="848384"/>
    <a:srgbClr val="353535"/>
    <a:srgbClr val="181818"/>
    <a:srgbClr val="E2FDBE"/>
    <a:srgbClr val="FEFA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994" autoAdjust="0"/>
    <p:restoredTop sz="97449" autoAdjust="0"/>
  </p:normalViewPr>
  <p:slideViewPr>
    <p:cSldViewPr snapToGrid="0">
      <p:cViewPr varScale="1">
        <p:scale>
          <a:sx n="202" d="100"/>
          <a:sy n="202" d="100"/>
        </p:scale>
        <p:origin x="1314" y="17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352" y="3877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notesViewPr>
    <p:cSldViewPr snapToObjects="1">
      <p:cViewPr varScale="1">
        <p:scale>
          <a:sx n="125" d="100"/>
          <a:sy n="125" d="100"/>
        </p:scale>
        <p:origin x="-3960" y="-112"/>
      </p:cViewPr>
      <p:guideLst>
        <p:guide orient="horz" pos="2160"/>
        <p:guide pos="288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B69C4B-EC5A-BA4C-B83C-9270746811F3}" type="datetimeFigureOut">
              <a:rPr lang="en-US" smtClean="0"/>
              <a:pPr/>
              <a:t>9/29/2024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BECE5B-4CC4-F446-93E7-1DC269D82A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93141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38D36DFA-3B2C-F743-90CA-9BD1CAE78F1A}" type="datetime1">
              <a:rPr lang="en-US"/>
              <a:pPr>
                <a:defRPr/>
              </a:pPr>
              <a:t>9/29/2024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617EB13C-F963-D44E-AB67-20FAD2F50C9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71883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12" charset="-128"/>
        <a:cs typeface="ＭＳ Ｐゴシック" pitchFamily="-112" charset="-128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12" charset="-128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12" charset="-128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12" charset="-128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12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17EB13C-F963-D44E-AB67-20FAD2F50C92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184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Slide Image Placeholder 1">
            <a:extLst>
              <a:ext uri="{FF2B5EF4-FFF2-40B4-BE49-F238E27FC236}">
                <a16:creationId xmlns:a16="http://schemas.microsoft.com/office/drawing/2014/main" id="{0D3FF9AC-DE5E-4BCB-9DBA-79DB0794DA6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5475" name="Notes Placeholder 2">
            <a:extLst>
              <a:ext uri="{FF2B5EF4-FFF2-40B4-BE49-F238E27FC236}">
                <a16:creationId xmlns:a16="http://schemas.microsoft.com/office/drawing/2014/main" id="{E92A505C-9B5F-46ED-A7C7-77B1C9BA5F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05476" name="Slide Number Placeholder 3">
            <a:extLst>
              <a:ext uri="{FF2B5EF4-FFF2-40B4-BE49-F238E27FC236}">
                <a16:creationId xmlns:a16="http://schemas.microsoft.com/office/drawing/2014/main" id="{BFA0693A-1DB0-4CD6-B509-079AFC82ACD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5B2B1F65-0960-426D-BFE5-C4B8D799F5F8}" type="slidenum">
              <a:rPr lang="en-US" altLang="en-US"/>
              <a:pPr eaLnBrk="1" hangingPunct="1"/>
              <a:t>26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875DFC8-652C-2A41-ABFD-B1F021817DFC}" type="datetime1">
              <a:rPr lang="en-US"/>
              <a:pPr>
                <a:defRPr/>
              </a:pPr>
              <a:t>9/29/2024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F6E5B5C-DED7-1642-8D38-762AABC53A4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808610"/>
            <a:ext cx="7772400" cy="69536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8504" y="103737"/>
            <a:ext cx="940293" cy="940628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0" y="1470955"/>
            <a:ext cx="9144000" cy="1321876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0778"/>
            <a:ext cx="6368310" cy="452135"/>
          </a:xfrm>
          <a:prstGeom prst="rect">
            <a:avLst/>
          </a:prstGeom>
        </p:spPr>
        <p:txBody>
          <a:bodyPr wrap="none">
            <a:noAutofit/>
          </a:bodyPr>
          <a:lstStyle>
            <a:lvl1pPr algn="l">
              <a:defRPr sz="2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49504"/>
            <a:ext cx="8229600" cy="3818430"/>
          </a:xfrm>
        </p:spPr>
        <p:txBody>
          <a:bodyPr>
            <a:normAutofit/>
          </a:bodyPr>
          <a:lstStyle>
            <a:lvl1pPr>
              <a:defRPr sz="2400"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>
              <a:defRPr sz="2400"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>
              <a:defRPr sz="2400"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>
              <a:defRPr sz="2400"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>
              <a:defRPr sz="2400">
                <a:latin typeface="宋体" panose="02010600030101010101" pitchFamily="2" charset="-122"/>
                <a:ea typeface="宋体" panose="02010600030101010101" pitchFamily="2" charset="-122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6110"/>
            <a:ext cx="9144000" cy="336803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0" y="5052061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BAF94FB-DBAC-5A49-BBDE-DEB602A733FE}" type="datetime1">
              <a:rPr lang="en-US"/>
              <a:pPr>
                <a:defRPr/>
              </a:pPr>
              <a:t>9/29/2024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474F64E-2EE5-7440-95DF-06B2C2E4B04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200151"/>
            <a:ext cx="8229600" cy="3394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0793E1D0-547A-D244-A03A-F935803C2C43}" type="datetime1">
              <a:rPr lang="en-US"/>
              <a:pPr>
                <a:defRPr/>
              </a:pPr>
              <a:t>9/29/2024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9A64D269-B643-834D-96C1-658E4275C08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00" r:id="rId1"/>
    <p:sldLayoutId id="2147484101" r:id="rId2"/>
    <p:sldLayoutId id="2147484095" r:id="rId3"/>
  </p:sldLayoutIdLst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pitchFamily="-112" charset="-128"/>
          <a:cs typeface="ＭＳ Ｐゴシック" pitchFamily="-112" charset="-128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/>
        <a:buChar char="•"/>
        <a:defRPr sz="2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微软雅黑" panose="020B0503020204020204" pitchFamily="34" charset="-122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/>
        <a:buChar char="•"/>
        <a:defRPr sz="2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/>
        <a:buChar char="•"/>
        <a:defRPr sz="2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/>
        <a:buChar char="•"/>
        <a:defRPr sz="2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/>
        <a:buChar char="•"/>
        <a:defRPr sz="2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16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800100" y="1427610"/>
            <a:ext cx="7165780" cy="695368"/>
          </a:xfrm>
        </p:spPr>
        <p:txBody>
          <a:bodyPr/>
          <a:lstStyle/>
          <a:p>
            <a:r>
              <a:rPr lang="en-US" altLang="zh-CN" dirty="0">
                <a:latin typeface="幼圆" panose="02010509060101010101" pitchFamily="49" charset="-122"/>
                <a:ea typeface="幼圆" panose="02010509060101010101" pitchFamily="49" charset="-122"/>
              </a:rPr>
              <a:t>Distributed Algorithms</a:t>
            </a:r>
            <a:br>
              <a:rPr lang="en-US" altLang="zh-CN">
                <a:latin typeface="幼圆" panose="02010509060101010101" pitchFamily="49" charset="-122"/>
                <a:ea typeface="幼圆" panose="02010509060101010101" pitchFamily="49" charset="-122"/>
              </a:rPr>
            </a:br>
            <a:r>
              <a:rPr lang="en-US" altLang="zh-CN" sz="2800">
                <a:ea typeface="幼圆" panose="02010509060101010101" pitchFamily="49" charset="-122"/>
              </a:rPr>
              <a:t>Abstractions</a:t>
            </a:r>
            <a:endParaRPr lang="zh-CN" altLang="en-US" sz="2800" dirty="0">
              <a:ea typeface="幼圆" panose="02010509060101010101" pitchFamily="49" charset="-122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6C1F666-023F-46E8-9C34-E2756FD0FEF5}"/>
              </a:ext>
            </a:extLst>
          </p:cNvPr>
          <p:cNvSpPr txBox="1">
            <a:spLocks/>
          </p:cNvSpPr>
          <p:nvPr/>
        </p:nvSpPr>
        <p:spPr>
          <a:xfrm>
            <a:off x="1198835" y="3292559"/>
            <a:ext cx="6368310" cy="452135"/>
          </a:xfrm>
          <a:prstGeom prst="rect">
            <a:avLst/>
          </a:prstGeom>
        </p:spPr>
        <p:txBody>
          <a:bodyPr/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bg1"/>
                </a:solidFill>
                <a:latin typeface="+mj-lt"/>
                <a:ea typeface="ＭＳ Ｐゴシック" pitchFamily="-112" charset="-128"/>
                <a:cs typeface="ＭＳ Ｐゴシック" pitchFamily="-112" charset="-128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112" charset="0"/>
                <a:ea typeface="ＭＳ Ｐゴシック" pitchFamily="-112" charset="-128"/>
                <a:cs typeface="ＭＳ Ｐゴシック" pitchFamily="-112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112" charset="0"/>
                <a:ea typeface="ＭＳ Ｐゴシック" pitchFamily="-112" charset="-128"/>
                <a:cs typeface="ＭＳ Ｐゴシック" pitchFamily="-112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112" charset="0"/>
                <a:ea typeface="ＭＳ Ｐゴシック" pitchFamily="-112" charset="-128"/>
                <a:cs typeface="ＭＳ Ｐゴシック" pitchFamily="-112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112" charset="0"/>
                <a:ea typeface="ＭＳ Ｐゴシック" pitchFamily="-112" charset="-128"/>
                <a:cs typeface="ＭＳ Ｐゴシック" pitchFamily="-112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112" charset="0"/>
                <a:ea typeface="ＭＳ Ｐゴシック" pitchFamily="-112" charset="-128"/>
                <a:cs typeface="ＭＳ Ｐゴシック" pitchFamily="-112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112" charset="0"/>
                <a:ea typeface="ＭＳ Ｐゴシック" pitchFamily="-112" charset="-128"/>
                <a:cs typeface="ＭＳ Ｐゴシック" pitchFamily="-112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112" charset="0"/>
                <a:ea typeface="ＭＳ Ｐゴシック" pitchFamily="-112" charset="-128"/>
                <a:cs typeface="ＭＳ Ｐゴシック" pitchFamily="-112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112" charset="0"/>
                <a:ea typeface="ＭＳ Ｐゴシック" pitchFamily="-112" charset="-128"/>
                <a:cs typeface="ＭＳ Ｐゴシック" pitchFamily="-112" charset="-128"/>
              </a:defRPr>
            </a:lvl9pPr>
          </a:lstStyle>
          <a:p>
            <a:r>
              <a:rPr lang="zh-CN" altLang="en-US" sz="2400" dirty="0">
                <a:solidFill>
                  <a:schemeClr val="tx1"/>
                </a:solidFill>
              </a:rPr>
              <a:t>刘盛云</a:t>
            </a:r>
            <a:endParaRPr 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28153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BBC67-08F8-4B4B-9DA3-4BB7004AA9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of a process and layering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DC1B2D-C8FC-4551-91A5-351ED6A793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215" y="1514156"/>
            <a:ext cx="4032992" cy="235648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9BDF8B9-1ABD-49E8-9238-A162470776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4894" y="1214974"/>
            <a:ext cx="3333969" cy="3096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986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E1969F-7AE6-49E0-97D6-4F8A73F31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JobHandler</a:t>
            </a:r>
            <a:r>
              <a:rPr lang="en-US" dirty="0"/>
              <a:t> specification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DA8A8B-C9AD-4751-AE4D-D8691606EE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4150" y="949504"/>
            <a:ext cx="8902700" cy="3818430"/>
          </a:xfrm>
        </p:spPr>
        <p:txBody>
          <a:bodyPr>
            <a:normAutofit/>
          </a:bodyPr>
          <a:lstStyle/>
          <a:p>
            <a:r>
              <a:rPr lang="en-US" sz="1600" dirty="0"/>
              <a:t>Name: </a:t>
            </a:r>
            <a:r>
              <a:rPr lang="en-US" sz="1600" dirty="0" err="1"/>
              <a:t>JobHandler</a:t>
            </a:r>
            <a:r>
              <a:rPr lang="en-US" sz="1600" dirty="0"/>
              <a:t>, instance </a:t>
            </a:r>
            <a:r>
              <a:rPr lang="en-US" sz="1600" dirty="0" err="1"/>
              <a:t>jh</a:t>
            </a:r>
            <a:r>
              <a:rPr lang="en-US" sz="1600" dirty="0"/>
              <a:t>.</a:t>
            </a:r>
          </a:p>
          <a:p>
            <a:endParaRPr lang="en-US" sz="1600" dirty="0"/>
          </a:p>
          <a:p>
            <a:r>
              <a:rPr lang="en-US" sz="1600" dirty="0"/>
              <a:t>Request: &lt; </a:t>
            </a:r>
            <a:r>
              <a:rPr lang="en-US" sz="1600" dirty="0" err="1"/>
              <a:t>jh</a:t>
            </a:r>
            <a:r>
              <a:rPr lang="en-US" sz="1600" dirty="0"/>
              <a:t>, Submit | job &gt;: Requests a job to be processed.</a:t>
            </a:r>
          </a:p>
          <a:p>
            <a:endParaRPr lang="en-US" sz="1600" dirty="0"/>
          </a:p>
          <a:p>
            <a:r>
              <a:rPr lang="en-US" sz="1600" dirty="0"/>
              <a:t>Indication: &lt; </a:t>
            </a:r>
            <a:r>
              <a:rPr lang="en-US" sz="1600" dirty="0" err="1"/>
              <a:t>jh</a:t>
            </a:r>
            <a:r>
              <a:rPr lang="en-US" sz="1600" dirty="0"/>
              <a:t>, Confirm | job &gt;: Confirms that the given job has been (or will be) processed.</a:t>
            </a:r>
          </a:p>
          <a:p>
            <a:endParaRPr lang="en-US" sz="1600" dirty="0"/>
          </a:p>
          <a:p>
            <a:r>
              <a:rPr lang="en-US" sz="1600" dirty="0"/>
              <a:t>Indication: think of it as a callback function</a:t>
            </a:r>
          </a:p>
          <a:p>
            <a:endParaRPr lang="en-US" sz="1600" dirty="0"/>
          </a:p>
          <a:p>
            <a:r>
              <a:rPr lang="en-US" sz="1600" dirty="0"/>
              <a:t>Properties: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600" b="1" dirty="0"/>
              <a:t>JH1. Guaranteed response</a:t>
            </a:r>
            <a:r>
              <a:rPr lang="en-US" sz="1600" dirty="0"/>
              <a:t>: Every submitted job is eventually confirmed.</a:t>
            </a:r>
          </a:p>
        </p:txBody>
      </p:sp>
    </p:spTree>
    <p:extLst>
      <p:ext uri="{BB962C8B-B14F-4D97-AF65-F5344CB8AC3E}">
        <p14:creationId xmlns:p14="http://schemas.microsoft.com/office/powerpoint/2010/main" val="4293621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499FD-CB54-4D68-90A6-679035FEE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Algorithm: Synchronous </a:t>
            </a:r>
            <a:r>
              <a:rPr lang="en-US" dirty="0" err="1"/>
              <a:t>JobHandler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DA3EC1-34DC-4620-B514-4AC21F4CFF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Implements: </a:t>
            </a:r>
            <a:r>
              <a:rPr lang="en-US" sz="2000" dirty="0" err="1"/>
              <a:t>JobHandler</a:t>
            </a:r>
            <a:r>
              <a:rPr lang="en-US" sz="2000" dirty="0"/>
              <a:t>, instance </a:t>
            </a:r>
            <a:r>
              <a:rPr lang="en-US" sz="2000" dirty="0" err="1"/>
              <a:t>jh</a:t>
            </a:r>
            <a:r>
              <a:rPr lang="en-US" sz="2000" dirty="0"/>
              <a:t>.</a:t>
            </a:r>
          </a:p>
          <a:p>
            <a:endParaRPr lang="en-US" sz="2000" dirty="0"/>
          </a:p>
          <a:p>
            <a:r>
              <a:rPr lang="en-US" sz="2000" dirty="0"/>
              <a:t>Get familiar with the event-driven style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800" b="1" dirty="0"/>
              <a:t>upon event </a:t>
            </a:r>
            <a:r>
              <a:rPr lang="en-US" sz="1800" dirty="0"/>
              <a:t>&lt; </a:t>
            </a:r>
            <a:r>
              <a:rPr lang="en-US" sz="1800" dirty="0" err="1"/>
              <a:t>jh</a:t>
            </a:r>
            <a:r>
              <a:rPr lang="en-US" sz="1800" dirty="0"/>
              <a:t>, Submit | job &gt; </a:t>
            </a:r>
            <a:r>
              <a:rPr lang="en-US" sz="1800" b="1" dirty="0"/>
              <a:t>do</a:t>
            </a:r>
          </a:p>
          <a:p>
            <a:pPr marL="0" indent="0">
              <a:buNone/>
            </a:pPr>
            <a:r>
              <a:rPr lang="en-US" sz="1800" dirty="0"/>
              <a:t>	process(job);</a:t>
            </a:r>
          </a:p>
          <a:p>
            <a:pPr marL="0" indent="0">
              <a:buNone/>
            </a:pPr>
            <a:r>
              <a:rPr lang="en-US" sz="1800" dirty="0"/>
              <a:t>	</a:t>
            </a:r>
            <a:r>
              <a:rPr lang="en-US" sz="1800" b="1" dirty="0"/>
              <a:t>trigger</a:t>
            </a:r>
            <a:r>
              <a:rPr lang="en-US" sz="1800" dirty="0"/>
              <a:t> &lt; </a:t>
            </a:r>
            <a:r>
              <a:rPr lang="en-US" sz="1800" dirty="0" err="1"/>
              <a:t>jh</a:t>
            </a:r>
            <a:r>
              <a:rPr lang="en-US" sz="1800" dirty="0"/>
              <a:t>, Confirm | job &gt;;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701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2C752-33AD-403C-B8A7-AB12115461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Algorithm: Asynchronous </a:t>
            </a:r>
            <a:r>
              <a:rPr lang="en-US" dirty="0" err="1"/>
              <a:t>JobHandler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06B1FC-F1CF-430B-891C-DD3A882747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Implements: </a:t>
            </a:r>
            <a:r>
              <a:rPr lang="en-US" dirty="0" err="1"/>
              <a:t>JobHandler</a:t>
            </a:r>
            <a:r>
              <a:rPr lang="en-US" dirty="0"/>
              <a:t>, instance </a:t>
            </a:r>
            <a:r>
              <a:rPr lang="en-US" dirty="0" err="1"/>
              <a:t>jh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upon event </a:t>
            </a:r>
            <a:r>
              <a:rPr lang="en-US" dirty="0"/>
              <a:t>&lt; </a:t>
            </a:r>
            <a:r>
              <a:rPr lang="en-US" dirty="0" err="1"/>
              <a:t>jh</a:t>
            </a:r>
            <a:r>
              <a:rPr lang="en-US" dirty="0"/>
              <a:t>, Init &gt; </a:t>
            </a:r>
            <a:r>
              <a:rPr lang="en-US" sz="2500" b="1" dirty="0"/>
              <a:t>do</a:t>
            </a:r>
          </a:p>
          <a:p>
            <a:pPr marL="0" indent="0">
              <a:buNone/>
            </a:pPr>
            <a:r>
              <a:rPr lang="en-US" dirty="0"/>
              <a:t>	buffer := ∅;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500" b="1" dirty="0"/>
              <a:t>upon event </a:t>
            </a:r>
            <a:r>
              <a:rPr lang="en-US" dirty="0"/>
              <a:t>&lt; </a:t>
            </a:r>
            <a:r>
              <a:rPr lang="en-US" dirty="0" err="1"/>
              <a:t>jh</a:t>
            </a:r>
            <a:r>
              <a:rPr lang="en-US" dirty="0"/>
              <a:t>, Submit | job &gt; </a:t>
            </a:r>
            <a:r>
              <a:rPr lang="en-US" sz="2500" b="1" dirty="0"/>
              <a:t>do</a:t>
            </a:r>
          </a:p>
          <a:p>
            <a:pPr marL="0" indent="0">
              <a:buNone/>
            </a:pPr>
            <a:r>
              <a:rPr lang="en-US" dirty="0"/>
              <a:t>	buffer := buffer ∪ {job};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b="1" dirty="0"/>
              <a:t>trigger</a:t>
            </a:r>
            <a:r>
              <a:rPr lang="en-US" dirty="0"/>
              <a:t> &lt; </a:t>
            </a:r>
            <a:r>
              <a:rPr lang="en-US" dirty="0" err="1"/>
              <a:t>jh</a:t>
            </a:r>
            <a:r>
              <a:rPr lang="en-US" dirty="0"/>
              <a:t>, Confirm | job &gt;;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upon</a:t>
            </a:r>
            <a:r>
              <a:rPr lang="en-US" dirty="0"/>
              <a:t> buffer </a:t>
            </a:r>
            <a:r>
              <a:rPr lang="en-US" altLang="en-US" dirty="0">
                <a:ea typeface="ＭＳ Ｐゴシック" panose="020B0600070205080204" pitchFamily="34" charset="-128"/>
              </a:rPr>
              <a:t>≠</a:t>
            </a:r>
            <a:r>
              <a:rPr lang="en-US" dirty="0"/>
              <a:t> ∅ </a:t>
            </a:r>
            <a:r>
              <a:rPr lang="en-US" sz="2500" b="1" dirty="0"/>
              <a:t>do</a:t>
            </a:r>
          </a:p>
          <a:p>
            <a:pPr marL="0" indent="0">
              <a:buNone/>
            </a:pPr>
            <a:r>
              <a:rPr lang="en-US" dirty="0"/>
              <a:t>	job := </a:t>
            </a:r>
            <a:r>
              <a:rPr lang="en-US" dirty="0" err="1"/>
              <a:t>selectjob</a:t>
            </a:r>
            <a:r>
              <a:rPr lang="en-US" dirty="0"/>
              <a:t>(buffer);</a:t>
            </a:r>
          </a:p>
          <a:p>
            <a:pPr marL="0" indent="0">
              <a:buNone/>
            </a:pPr>
            <a:r>
              <a:rPr lang="en-US" dirty="0"/>
              <a:t>	process(job);</a:t>
            </a:r>
          </a:p>
          <a:p>
            <a:pPr marL="0" indent="0">
              <a:buNone/>
            </a:pPr>
            <a:r>
              <a:rPr lang="en-US" dirty="0"/>
              <a:t>	buffer := buffer \ {job};</a:t>
            </a:r>
          </a:p>
        </p:txBody>
      </p:sp>
    </p:spTree>
    <p:extLst>
      <p:ext uri="{BB962C8B-B14F-4D97-AF65-F5344CB8AC3E}">
        <p14:creationId xmlns:p14="http://schemas.microsoft.com/office/powerpoint/2010/main" val="967797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5E597-D854-43F8-B6DF-C07913F401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Outline</a:t>
            </a:r>
          </a:p>
        </p:txBody>
      </p:sp>
      <p:sp>
        <p:nvSpPr>
          <p:cNvPr id="53251" name="Content Placeholder 2">
            <a:extLst>
              <a:ext uri="{FF2B5EF4-FFF2-40B4-BE49-F238E27FC236}">
                <a16:creationId xmlns:a16="http://schemas.microsoft.com/office/drawing/2014/main" id="{229B2F6D-E1C4-478E-880A-F37E244C2F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This course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en-US" dirty="0">
                <a:ea typeface="ＭＳ Ｐゴシック" panose="020B0600070205080204" pitchFamily="34" charset="-128"/>
              </a:rPr>
              <a:t>Distributed Computation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en-US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Abstracting Failures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en-US" dirty="0">
                <a:ea typeface="ＭＳ Ｐゴシック" panose="020B0600070205080204" pitchFamily="34" charset="-128"/>
              </a:rPr>
              <a:t>Cryptographic Abstractions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en-US" dirty="0">
                <a:ea typeface="ＭＳ Ｐゴシック" panose="020B0600070205080204" pitchFamily="34" charset="-128"/>
              </a:rPr>
              <a:t>Abstracting Communication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en-US" dirty="0">
                <a:ea typeface="ＭＳ Ｐゴシック" panose="020B0600070205080204" pitchFamily="34" charset="-128"/>
              </a:rPr>
              <a:t>Timing Assumptions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en-US" dirty="0">
                <a:ea typeface="ＭＳ Ｐゴシック" panose="020B0600070205080204" pitchFamily="34" charset="-128"/>
              </a:rPr>
              <a:t>Abstracting time</a:t>
            </a:r>
          </a:p>
        </p:txBody>
      </p:sp>
      <p:sp>
        <p:nvSpPr>
          <p:cNvPr id="53252" name="Slide Number Placeholder 3">
            <a:extLst>
              <a:ext uri="{FF2B5EF4-FFF2-40B4-BE49-F238E27FC236}">
                <a16:creationId xmlns:a16="http://schemas.microsoft.com/office/drawing/2014/main" id="{D6A27B23-A8C0-4980-9EAA-9E04C15A2F1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557213" indent="-2143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857250" indent="-1714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200150" indent="-1714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1543050" indent="-1714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98B27DC7-96E8-4620-AD6E-CF53C6DAE9E8}" type="slidenum">
              <a:rPr lang="fr-FR" altLang="en-US">
                <a:solidFill>
                  <a:schemeClr val="bg2"/>
                </a:solidFill>
                <a:latin typeface="Eurostile LT Std"/>
              </a:rPr>
              <a:pPr eaLnBrk="1" hangingPunct="1"/>
              <a:t>14</a:t>
            </a:fld>
            <a:endParaRPr lang="fr-FR" altLang="en-US">
              <a:solidFill>
                <a:schemeClr val="bg2"/>
              </a:solidFill>
              <a:latin typeface="Eurostile LT Std"/>
            </a:endParaRPr>
          </a:p>
        </p:txBody>
      </p:sp>
    </p:spTree>
    <p:extLst>
      <p:ext uri="{BB962C8B-B14F-4D97-AF65-F5344CB8AC3E}">
        <p14:creationId xmlns:p14="http://schemas.microsoft.com/office/powerpoint/2010/main" val="18333405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2DEB55-D58A-4652-8B2B-24E1592AD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Process failures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5EE6BD-28C3-438A-B0DA-440B90F99A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1450" y="949504"/>
            <a:ext cx="8756650" cy="3818430"/>
          </a:xfrm>
        </p:spPr>
        <p:txBody>
          <a:bodyPr>
            <a:normAutofit fontScale="92500" lnSpcReduction="10000"/>
          </a:bodyPr>
          <a:lstStyle/>
          <a:p>
            <a:r>
              <a:rPr lang="en-US" altLang="en-US" sz="1800" dirty="0">
                <a:ea typeface="ＭＳ Ｐゴシック" panose="020B0600070205080204" pitchFamily="34" charset="-128"/>
              </a:rPr>
              <a:t>A failure occurs when a process does not behave according to the algorithm</a:t>
            </a:r>
          </a:p>
          <a:p>
            <a:r>
              <a:rPr lang="en-US" altLang="en-US" sz="1800" dirty="0">
                <a:ea typeface="ＭＳ Ｐゴシック" panose="020B0600070205080204" pitchFamily="34" charset="-128"/>
              </a:rPr>
              <a:t>A process that does not fail is called correct</a:t>
            </a:r>
          </a:p>
          <a:p>
            <a:pPr>
              <a:buFont typeface="Wingdings" panose="05000000000000000000" pitchFamily="2" charset="2"/>
              <a:buNone/>
            </a:pPr>
            <a:endParaRPr lang="en-US" altLang="en-US" sz="1800" dirty="0">
              <a:solidFill>
                <a:srgbClr val="002060"/>
              </a:solidFill>
              <a:ea typeface="ＭＳ Ｐゴシック" panose="020B0600070205080204" pitchFamily="34" charset="-128"/>
            </a:endParaRP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1800" dirty="0">
                <a:ea typeface="ＭＳ Ｐゴシック" panose="020B0600070205080204" pitchFamily="34" charset="-128"/>
              </a:rPr>
              <a:t>Faulty processes:</a:t>
            </a:r>
          </a:p>
          <a:p>
            <a:r>
              <a:rPr lang="en-US" altLang="en-US" sz="1800" dirty="0">
                <a:ea typeface="ＭＳ Ｐゴシック" panose="020B0600070205080204" pitchFamily="34" charset="-128"/>
              </a:rPr>
              <a:t>Crash (crash-stop)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en-US" sz="1800" dirty="0">
                <a:ea typeface="ＭＳ Ｐゴシック" panose="020B0600070205080204" pitchFamily="34" charset="-128"/>
              </a:rPr>
              <a:t>Process stops execution of the algorithm: crashes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en-US" sz="1800" dirty="0">
                <a:ea typeface="ＭＳ Ｐゴシック" panose="020B0600070205080204" pitchFamily="34" charset="-128"/>
              </a:rPr>
              <a:t>Process may crash in the middle of a step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altLang="en-US" sz="1800" dirty="0">
                <a:ea typeface="ＭＳ Ｐゴシック" panose="020B0600070205080204" pitchFamily="34" charset="-128"/>
              </a:rPr>
              <a:t>Notably, of a send event</a:t>
            </a:r>
          </a:p>
          <a:p>
            <a:endParaRPr lang="en-US" altLang="en-US" sz="1800" dirty="0">
              <a:ea typeface="ＭＳ Ｐゴシック" panose="020B0600070205080204" pitchFamily="34" charset="-128"/>
            </a:endParaRPr>
          </a:p>
          <a:p>
            <a:r>
              <a:rPr lang="en-US" altLang="en-US" sz="1800" dirty="0">
                <a:ea typeface="ＭＳ Ｐゴシック" panose="020B0600070205080204" pitchFamily="34" charset="-128"/>
              </a:rPr>
              <a:t>Crash-recovery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en-US" sz="1800" dirty="0">
                <a:ea typeface="ＭＳ Ｐゴシック" panose="020B0600070205080204" pitchFamily="34" charset="-128"/>
              </a:rPr>
              <a:t>Process might temporarily crash, but then recover its state and proceed taking steps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en-US" sz="1800" dirty="0">
                <a:ea typeface="ＭＳ Ｐゴシック" panose="020B0600070205080204" pitchFamily="34" charset="-128"/>
              </a:rPr>
              <a:t>Process may crash and recover for an infinite number of times</a:t>
            </a:r>
          </a:p>
        </p:txBody>
      </p:sp>
      <p:sp>
        <p:nvSpPr>
          <p:cNvPr id="61444" name="Slide Number Placeholder 3">
            <a:extLst>
              <a:ext uri="{FF2B5EF4-FFF2-40B4-BE49-F238E27FC236}">
                <a16:creationId xmlns:a16="http://schemas.microsoft.com/office/drawing/2014/main" id="{9C8553DD-0429-4588-A08B-D53C2F307AD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557213" indent="-2143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857250" indent="-1714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200150" indent="-1714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1543050" indent="-1714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EA3FD3CD-5D94-4E64-B349-EC6362103DE6}" type="slidenum">
              <a:rPr lang="fr-FR" altLang="en-US" smtClean="0">
                <a:solidFill>
                  <a:schemeClr val="bg2"/>
                </a:solidFill>
                <a:latin typeface="Eurostile LT Std"/>
              </a:rPr>
              <a:pPr eaLnBrk="1" hangingPunct="1"/>
              <a:t>15</a:t>
            </a:fld>
            <a:endParaRPr lang="fr-FR" altLang="en-US" dirty="0">
              <a:solidFill>
                <a:schemeClr val="bg2"/>
              </a:solidFill>
              <a:latin typeface="Eurostile LT St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1FFC97-A013-439F-8A17-4620F289C0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Process failures (cont'd)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75BAED-CC80-46DB-A8A0-CD5F67021C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3050" y="949504"/>
            <a:ext cx="8413750" cy="3818430"/>
          </a:xfrm>
        </p:spPr>
        <p:txBody>
          <a:bodyPr>
            <a:normAutofit/>
          </a:bodyPr>
          <a:lstStyle/>
          <a:p>
            <a:r>
              <a:rPr lang="en-US" altLang="en-US" sz="1800" dirty="0">
                <a:ea typeface="ＭＳ Ｐゴシック" panose="020B0600070205080204" pitchFamily="34" charset="-128"/>
              </a:rPr>
              <a:t>Omission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en-US" sz="1800" dirty="0">
                <a:ea typeface="ＭＳ Ｐゴシック" panose="020B0600070205080204" pitchFamily="34" charset="-128"/>
              </a:rPr>
              <a:t>The process omits to send/receive messages it is supposed to send/receive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en-US" sz="1800" dirty="0">
                <a:ea typeface="ＭＳ Ｐゴシック" panose="020B0600070205080204" pitchFamily="34" charset="-128"/>
              </a:rPr>
              <a:t>Due to, e.g., </a:t>
            </a:r>
            <a:r>
              <a:rPr lang="en-US" altLang="zh-CN" sz="1800" dirty="0">
                <a:ea typeface="ＭＳ Ｐゴシック" panose="020B0600070205080204" pitchFamily="34" charset="-128"/>
              </a:rPr>
              <a:t>b</a:t>
            </a:r>
            <a:r>
              <a:rPr lang="en-US" altLang="en-US" sz="1800" dirty="0">
                <a:ea typeface="ＭＳ Ｐゴシック" panose="020B0600070205080204" pitchFamily="34" charset="-128"/>
              </a:rPr>
              <a:t>uffer overflows or network congestion</a:t>
            </a:r>
          </a:p>
          <a:p>
            <a:endParaRPr lang="en-US" altLang="en-US" sz="1800" dirty="0">
              <a:ea typeface="ＭＳ Ｐゴシック" panose="020B0600070205080204" pitchFamily="34" charset="-128"/>
            </a:endParaRPr>
          </a:p>
          <a:p>
            <a:r>
              <a:rPr lang="en-US" altLang="en-US" sz="1800" dirty="0">
                <a:ea typeface="ＭＳ Ｐゴシック" panose="020B0600070205080204" pitchFamily="34" charset="-128"/>
              </a:rPr>
              <a:t>Byzantine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en-US" sz="1800" dirty="0">
                <a:ea typeface="ＭＳ Ｐゴシック" panose="020B0600070205080204" pitchFamily="34" charset="-128"/>
              </a:rPr>
              <a:t>Unrestricted, arbitrary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en-US" sz="1800" dirty="0">
                <a:ea typeface="ＭＳ Ｐゴシック" panose="020B0600070205080204" pitchFamily="34" charset="-128"/>
              </a:rPr>
              <a:t>Malicious behavior allowed, models intrusions, bugs, etc.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en-US" sz="1800" dirty="0">
                <a:ea typeface="ＭＳ Ｐゴシック" panose="020B0600070205080204" pitchFamily="34" charset="-128"/>
              </a:rPr>
              <a:t>Special case: Authenticated Byzantine fault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altLang="en-US" sz="1800" dirty="0">
                <a:ea typeface="ＭＳ Ｐゴシック" panose="020B0600070205080204" pitchFamily="34" charset="-128"/>
              </a:rPr>
              <a:t>Faulty process cannot subvert cryptographic primitives (e.g., digital signatures) </a:t>
            </a:r>
          </a:p>
          <a:p>
            <a:pPr lvl="2"/>
            <a:endParaRPr lang="en-US" altLang="en-US" dirty="0">
              <a:ea typeface="ＭＳ Ｐゴシック" panose="020B0600070205080204" pitchFamily="34" charset="-128"/>
            </a:endParaRPr>
          </a:p>
        </p:txBody>
      </p:sp>
      <p:sp>
        <p:nvSpPr>
          <p:cNvPr id="62468" name="Slide Number Placeholder 3">
            <a:extLst>
              <a:ext uri="{FF2B5EF4-FFF2-40B4-BE49-F238E27FC236}">
                <a16:creationId xmlns:a16="http://schemas.microsoft.com/office/drawing/2014/main" id="{04FD7A12-D56C-4592-B691-289F0B4A9A2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557213" indent="-2143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857250" indent="-1714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200150" indent="-1714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1543050" indent="-1714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1AE11BFF-5A5F-4E0F-95CF-B1954C055FDA}" type="slidenum">
              <a:rPr lang="fr-FR" altLang="en-US" smtClean="0">
                <a:solidFill>
                  <a:schemeClr val="bg2"/>
                </a:solidFill>
                <a:latin typeface="Eurostile LT Std"/>
              </a:rPr>
              <a:pPr eaLnBrk="1" hangingPunct="1"/>
              <a:t>16</a:t>
            </a:fld>
            <a:endParaRPr lang="fr-FR" altLang="en-US" dirty="0">
              <a:solidFill>
                <a:schemeClr val="bg2"/>
              </a:solidFill>
              <a:latin typeface="Eurostile LT St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901A41-5AC8-45F9-9F47-220FA52E0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failures hierarchy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BE05912-12E3-4404-93A2-F8134CD8BD65}"/>
              </a:ext>
            </a:extLst>
          </p:cNvPr>
          <p:cNvSpPr/>
          <p:nvPr/>
        </p:nvSpPr>
        <p:spPr>
          <a:xfrm>
            <a:off x="3092451" y="2690763"/>
            <a:ext cx="236213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Crash-recovery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FF7CF34-DAA9-41E3-AF82-24F6CF4BB676}"/>
              </a:ext>
            </a:extLst>
          </p:cNvPr>
          <p:cNvSpPr/>
          <p:nvPr/>
        </p:nvSpPr>
        <p:spPr>
          <a:xfrm>
            <a:off x="3403599" y="1929458"/>
            <a:ext cx="1663700" cy="8001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DF6E198-D02F-4454-B7E8-A726384DF2D5}"/>
              </a:ext>
            </a:extLst>
          </p:cNvPr>
          <p:cNvSpPr/>
          <p:nvPr/>
        </p:nvSpPr>
        <p:spPr>
          <a:xfrm>
            <a:off x="3734661" y="2079278"/>
            <a:ext cx="100700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Crash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E51133F-42D7-4EAF-8E97-C006937BC9BA}"/>
              </a:ext>
            </a:extLst>
          </p:cNvPr>
          <p:cNvSpPr/>
          <p:nvPr/>
        </p:nvSpPr>
        <p:spPr>
          <a:xfrm>
            <a:off x="3031691" y="1785292"/>
            <a:ext cx="2422895" cy="141158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309FA7B-04F9-46A2-BAB7-00CE7681E688}"/>
              </a:ext>
            </a:extLst>
          </p:cNvPr>
          <p:cNvSpPr/>
          <p:nvPr/>
        </p:nvSpPr>
        <p:spPr>
          <a:xfrm>
            <a:off x="2644404" y="1510953"/>
            <a:ext cx="3197596" cy="21281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4A774AB-AB54-404B-82A6-39DBE48EC00F}"/>
              </a:ext>
            </a:extLst>
          </p:cNvPr>
          <p:cNvSpPr/>
          <p:nvPr/>
        </p:nvSpPr>
        <p:spPr>
          <a:xfrm>
            <a:off x="3046930" y="3639393"/>
            <a:ext cx="242289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en-US" dirty="0">
                <a:solidFill>
                  <a:srgbClr val="C00000"/>
                </a:solidFill>
              </a:rPr>
              <a:t>Byzantine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5B3B625-31C8-437A-91B8-ED9FB7A6FC74}"/>
              </a:ext>
            </a:extLst>
          </p:cNvPr>
          <p:cNvSpPr/>
          <p:nvPr/>
        </p:nvSpPr>
        <p:spPr>
          <a:xfrm>
            <a:off x="2384054" y="1280120"/>
            <a:ext cx="3800846" cy="28727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07306D4-4AC8-4A4D-93AB-B777BF522DE0}"/>
              </a:ext>
            </a:extLst>
          </p:cNvPr>
          <p:cNvSpPr/>
          <p:nvPr/>
        </p:nvSpPr>
        <p:spPr>
          <a:xfrm>
            <a:off x="3550141" y="3172793"/>
            <a:ext cx="14686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Omission</a:t>
            </a:r>
          </a:p>
        </p:txBody>
      </p:sp>
    </p:spTree>
    <p:extLst>
      <p:ext uri="{BB962C8B-B14F-4D97-AF65-F5344CB8AC3E}">
        <p14:creationId xmlns:p14="http://schemas.microsoft.com/office/powerpoint/2010/main" val="12449029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5E597-D854-43F8-B6DF-C07913F401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Outline</a:t>
            </a:r>
          </a:p>
        </p:txBody>
      </p:sp>
      <p:sp>
        <p:nvSpPr>
          <p:cNvPr id="53251" name="Content Placeholder 2">
            <a:extLst>
              <a:ext uri="{FF2B5EF4-FFF2-40B4-BE49-F238E27FC236}">
                <a16:creationId xmlns:a16="http://schemas.microsoft.com/office/drawing/2014/main" id="{229B2F6D-E1C4-478E-880A-F37E244C2F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This course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en-US" dirty="0">
                <a:ea typeface="ＭＳ Ｐゴシック" panose="020B0600070205080204" pitchFamily="34" charset="-128"/>
              </a:rPr>
              <a:t>Distributed Computation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en-US" dirty="0">
                <a:ea typeface="ＭＳ Ｐゴシック" panose="020B0600070205080204" pitchFamily="34" charset="-128"/>
              </a:rPr>
              <a:t>Abstracting Failures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en-US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Cryptographic Abstractions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en-US" dirty="0">
                <a:ea typeface="ＭＳ Ｐゴシック" panose="020B0600070205080204" pitchFamily="34" charset="-128"/>
              </a:rPr>
              <a:t>Abstracting Communication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en-US" dirty="0">
                <a:ea typeface="ＭＳ Ｐゴシック" panose="020B0600070205080204" pitchFamily="34" charset="-128"/>
              </a:rPr>
              <a:t>Timing Assumptions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en-US" dirty="0">
                <a:ea typeface="ＭＳ Ｐゴシック" panose="020B0600070205080204" pitchFamily="34" charset="-128"/>
              </a:rPr>
              <a:t>Abstracting time</a:t>
            </a:r>
          </a:p>
        </p:txBody>
      </p:sp>
      <p:sp>
        <p:nvSpPr>
          <p:cNvPr id="53252" name="Slide Number Placeholder 3">
            <a:extLst>
              <a:ext uri="{FF2B5EF4-FFF2-40B4-BE49-F238E27FC236}">
                <a16:creationId xmlns:a16="http://schemas.microsoft.com/office/drawing/2014/main" id="{D6A27B23-A8C0-4980-9EAA-9E04C15A2F1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557213" indent="-2143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857250" indent="-1714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200150" indent="-1714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1543050" indent="-1714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98B27DC7-96E8-4620-AD6E-CF53C6DAE9E8}" type="slidenum">
              <a:rPr lang="fr-FR" altLang="en-US">
                <a:solidFill>
                  <a:schemeClr val="bg2"/>
                </a:solidFill>
                <a:latin typeface="Eurostile LT Std"/>
              </a:rPr>
              <a:pPr eaLnBrk="1" hangingPunct="1"/>
              <a:t>18</a:t>
            </a:fld>
            <a:endParaRPr lang="fr-FR" altLang="en-US">
              <a:solidFill>
                <a:schemeClr val="bg2"/>
              </a:solidFill>
              <a:latin typeface="Eurostile LT Std"/>
            </a:endParaRPr>
          </a:p>
        </p:txBody>
      </p:sp>
    </p:spTree>
    <p:extLst>
      <p:ext uri="{BB962C8B-B14F-4D97-AF65-F5344CB8AC3E}">
        <p14:creationId xmlns:p14="http://schemas.microsoft.com/office/powerpoint/2010/main" val="32111010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15DF3C-04F6-478D-99F4-EBB658AB5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Cryptographic Abstractions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9A987-1D5B-4DCC-B3C3-6FA4AB4AE3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" y="949504"/>
            <a:ext cx="8933688" cy="3818430"/>
          </a:xfrm>
        </p:spPr>
        <p:txBody>
          <a:bodyPr>
            <a:normAutofit lnSpcReduction="10000"/>
          </a:bodyPr>
          <a:lstStyle/>
          <a:p>
            <a:r>
              <a:rPr lang="en-US" altLang="en-US" sz="1600" dirty="0">
                <a:ea typeface="ＭＳ Ｐゴシック" panose="020B0600070205080204" pitchFamily="34" charset="-128"/>
              </a:rPr>
              <a:t>Message Authentication Codes (MAC)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en-US" sz="1600" dirty="0">
                <a:ea typeface="ＭＳ Ｐゴシック" panose="020B0600070205080204" pitchFamily="34" charset="-128"/>
              </a:rPr>
              <a:t>Every pair of processes shares a symmetric key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altLang="en-US" sz="1600" dirty="0">
                <a:ea typeface="ＭＳ Ｐゴシック" panose="020B0600070205080204" pitchFamily="34" charset="-128"/>
              </a:rPr>
              <a:t>Symmetric key is known only to a sender and a receiver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en-US" sz="1600" dirty="0">
                <a:ea typeface="ＭＳ Ｐゴシック" panose="020B0600070205080204" pitchFamily="34" charset="-128"/>
              </a:rPr>
              <a:t>MAC = </a:t>
            </a:r>
            <a:r>
              <a:rPr lang="en-US" sz="1600" dirty="0"/>
              <a:t>authenticate</a:t>
            </a:r>
            <a:r>
              <a:rPr lang="en-US" altLang="en-US" sz="1600" dirty="0">
                <a:ea typeface="ＭＳ Ｐゴシック" panose="020B0600070205080204" pitchFamily="34" charset="-128"/>
              </a:rPr>
              <a:t>(p=sender, q=receiver, message)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altLang="en-US" sz="1600" dirty="0">
                <a:ea typeface="ＭＳ Ｐゴシック" panose="020B0600070205080204" pitchFamily="34" charset="-128"/>
              </a:rPr>
              <a:t>Only the sender p can invoke </a:t>
            </a:r>
            <a:r>
              <a:rPr lang="en-US" altLang="en-US" sz="1600" dirty="0" err="1">
                <a:ea typeface="ＭＳ Ｐゴシック" panose="020B0600070205080204" pitchFamily="34" charset="-128"/>
              </a:rPr>
              <a:t>auth_pq</a:t>
            </a:r>
            <a:r>
              <a:rPr lang="en-US" altLang="en-US" sz="1600" dirty="0">
                <a:ea typeface="ＭＳ Ｐゴシック" panose="020B0600070205080204" pitchFamily="34" charset="-128"/>
              </a:rPr>
              <a:t> to generate a MAC for process q (and only for q)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600" dirty="0" err="1"/>
              <a:t>verifyauth</a:t>
            </a:r>
            <a:r>
              <a:rPr lang="en-US" altLang="en-US" sz="1600" dirty="0">
                <a:ea typeface="ＭＳ Ｐゴシック" panose="020B0600070205080204" pitchFamily="34" charset="-128"/>
              </a:rPr>
              <a:t>(q=receiver, sender, message, MAC)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altLang="en-US" sz="1600" dirty="0">
                <a:ea typeface="ＭＳ Ｐゴシック" panose="020B0600070205080204" pitchFamily="34" charset="-128"/>
              </a:rPr>
              <a:t>Evaluates to true/false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sz="1600" dirty="0" err="1"/>
              <a:t>verifyauth</a:t>
            </a:r>
            <a:r>
              <a:rPr lang="en-US" altLang="en-US" sz="1600" dirty="0">
                <a:ea typeface="ＭＳ Ｐゴシック" panose="020B0600070205080204" pitchFamily="34" charset="-128"/>
              </a:rPr>
              <a:t> can only be invoked by a process q to tell if a message was sent by p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altLang="en-US" sz="1600" dirty="0">
                <a:ea typeface="ＭＳ Ｐゴシック" panose="020B0600070205080204" pitchFamily="34" charset="-128"/>
              </a:rPr>
              <a:t>Its of no use to process r different from p and q</a:t>
            </a:r>
          </a:p>
          <a:p>
            <a:pPr marL="0" indent="0">
              <a:buNone/>
            </a:pPr>
            <a:br>
              <a:rPr lang="en-US" altLang="en-US" sz="1600" dirty="0">
                <a:ea typeface="ＭＳ Ｐゴシック" panose="020B0600070205080204" pitchFamily="34" charset="-128"/>
              </a:rPr>
            </a:br>
            <a:endParaRPr lang="en-US" altLang="en-US" sz="1600" dirty="0">
              <a:ea typeface="ＭＳ Ｐゴシック" panose="020B0600070205080204" pitchFamily="34" charset="-128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en-US" sz="1600" dirty="0">
                <a:ea typeface="ＭＳ Ｐゴシック" panose="020B0600070205080204" pitchFamily="34" charset="-128"/>
              </a:rPr>
              <a:t>E.g., TLS uses the Hash-Based Message Authentication Code (HMAC) algorithm</a:t>
            </a:r>
          </a:p>
          <a:p>
            <a:endParaRPr lang="en-US" altLang="en-US" dirty="0">
              <a:ea typeface="ＭＳ Ｐゴシック" panose="020B0600070205080204" pitchFamily="34" charset="-128"/>
            </a:endParaRPr>
          </a:p>
        </p:txBody>
      </p:sp>
      <p:sp>
        <p:nvSpPr>
          <p:cNvPr id="22532" name="Slide Number Placeholder 3">
            <a:extLst>
              <a:ext uri="{FF2B5EF4-FFF2-40B4-BE49-F238E27FC236}">
                <a16:creationId xmlns:a16="http://schemas.microsoft.com/office/drawing/2014/main" id="{33AB2113-5E10-4907-BC5D-0714CFDCB8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557213" indent="-2143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857250" indent="-1714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200150" indent="-1714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1543050" indent="-1714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EBE53D74-02A0-48D4-A2AA-76FF87D4ECD9}" type="slidenum">
              <a:rPr lang="fr-FR" altLang="en-US">
                <a:solidFill>
                  <a:schemeClr val="bg2"/>
                </a:solidFill>
                <a:latin typeface="Eurostile LT Std"/>
              </a:rPr>
              <a:pPr eaLnBrk="1" hangingPunct="1"/>
              <a:t>19</a:t>
            </a:fld>
            <a:endParaRPr lang="fr-FR" altLang="en-US">
              <a:solidFill>
                <a:schemeClr val="bg2"/>
              </a:solidFill>
              <a:latin typeface="Eurostile LT St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6B2E7-CAD6-431B-8A64-41C8C9A15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A8314C-02EE-45B8-BE66-F1B9DB05C8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Last course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en-US" dirty="0">
                <a:ea typeface="ＭＳ Ｐゴシック" panose="020B0600070205080204" pitchFamily="34" charset="-128"/>
              </a:rPr>
              <a:t>What, why?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en-US" dirty="0">
                <a:ea typeface="ＭＳ Ｐゴシック" panose="020B0600070205080204" pitchFamily="34" charset="-128"/>
              </a:rPr>
              <a:t>Challenges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en-US" dirty="0">
                <a:ea typeface="ＭＳ Ｐゴシック" panose="020B0600070205080204" pitchFamily="34" charset="-128"/>
              </a:rPr>
              <a:t>Goals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60149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153FCA-8523-40D3-84EF-741C7C5C65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Cryptographic Abstractions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929BF1-8ED3-4EBB-9B8A-161C81BC57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0020" y="949504"/>
            <a:ext cx="8709660" cy="3818430"/>
          </a:xfrm>
        </p:spPr>
        <p:txBody>
          <a:bodyPr/>
          <a:lstStyle/>
          <a:p>
            <a:pPr lvl="1"/>
            <a:r>
              <a:rPr lang="en-US" altLang="en-US" sz="1600" dirty="0">
                <a:ea typeface="ＭＳ Ｐゴシック" panose="020B0600070205080204" pitchFamily="34" charset="-128"/>
              </a:rPr>
              <a:t>Digital signature scheme 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altLang="en-US" sz="1600" dirty="0">
                <a:ea typeface="ＭＳ Ｐゴシック" panose="020B0600070205080204" pitchFamily="34" charset="-128"/>
              </a:rPr>
              <a:t>Associates a public-key/private-key pair with each process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altLang="en-US" sz="1600" dirty="0">
                <a:ea typeface="ＭＳ Ｐゴシック" panose="020B0600070205080204" pitchFamily="34" charset="-128"/>
              </a:rPr>
              <a:t>Private key remains secret to other processes</a:t>
            </a:r>
          </a:p>
          <a:p>
            <a:pPr lvl="1"/>
            <a:endParaRPr lang="en-US" altLang="en-US" sz="1600" dirty="0">
              <a:ea typeface="ＭＳ Ｐゴシック" panose="020B0600070205080204" pitchFamily="34" charset="-128"/>
            </a:endParaRPr>
          </a:p>
          <a:p>
            <a:pPr lvl="1"/>
            <a:r>
              <a:rPr lang="el-GR" altLang="en-US" sz="1600" dirty="0">
                <a:ea typeface="ＭＳ Ｐゴシック" panose="020B0600070205080204" pitchFamily="34" charset="-128"/>
              </a:rPr>
              <a:t>σ </a:t>
            </a:r>
            <a:r>
              <a:rPr lang="en-US" altLang="en-US" sz="1600" dirty="0">
                <a:ea typeface="ＭＳ Ｐゴシック" panose="020B0600070205080204" pitchFamily="34" charset="-128"/>
              </a:rPr>
              <a:t>= sign(sender, message)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altLang="en-US" sz="1600" dirty="0">
                <a:ea typeface="ＭＳ Ｐゴシック" panose="020B0600070205080204" pitchFamily="34" charset="-128"/>
              </a:rPr>
              <a:t>Using private key of the sender</a:t>
            </a:r>
          </a:p>
          <a:p>
            <a:pPr lvl="1"/>
            <a:endParaRPr lang="en-US" altLang="en-US" sz="1600" dirty="0">
              <a:ea typeface="ＭＳ Ｐゴシック" panose="020B0600070205080204" pitchFamily="34" charset="-128"/>
            </a:endParaRPr>
          </a:p>
          <a:p>
            <a:pPr lvl="1"/>
            <a:r>
              <a:rPr lang="en-US" altLang="en-US" sz="1600" dirty="0" err="1">
                <a:ea typeface="ＭＳ Ｐゴシック" panose="020B0600070205080204" pitchFamily="34" charset="-128"/>
              </a:rPr>
              <a:t>verifysig</a:t>
            </a:r>
            <a:r>
              <a:rPr lang="en-US" altLang="en-US" sz="1600" dirty="0">
                <a:ea typeface="ＭＳ Ｐゴシック" panose="020B0600070205080204" pitchFamily="34" charset="-128"/>
              </a:rPr>
              <a:t>(sender, message,</a:t>
            </a:r>
            <a:r>
              <a:rPr lang="el-GR" altLang="en-US" sz="1600" dirty="0">
                <a:ea typeface="ＭＳ Ｐゴシック" panose="020B0600070205080204" pitchFamily="34" charset="-128"/>
              </a:rPr>
              <a:t> σ</a:t>
            </a:r>
            <a:r>
              <a:rPr lang="en-US" altLang="en-US" sz="1600" dirty="0">
                <a:ea typeface="ＭＳ Ｐゴシック" panose="020B0600070205080204" pitchFamily="34" charset="-128"/>
              </a:rPr>
              <a:t>)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altLang="en-US" sz="1600" dirty="0">
                <a:ea typeface="ＭＳ Ｐゴシック" panose="020B0600070205080204" pitchFamily="34" charset="-128"/>
              </a:rPr>
              <a:t>Can be invoked by any process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altLang="en-US" sz="1600" dirty="0">
                <a:ea typeface="ＭＳ Ｐゴシック" panose="020B0600070205080204" pitchFamily="34" charset="-128"/>
              </a:rPr>
              <a:t>Using the public key of the sender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1251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0D1D16-BFB8-4BAB-8580-DB9464319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Cryptographic Abstractions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5C4171-B1CB-49CB-96AD-20EEDE6A9A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3776" y="949504"/>
            <a:ext cx="8193024" cy="3818430"/>
          </a:xfrm>
        </p:spPr>
        <p:txBody>
          <a:bodyPr>
            <a:normAutofit/>
          </a:bodyPr>
          <a:lstStyle/>
          <a:p>
            <a:r>
              <a:rPr lang="en-US" sz="1800" dirty="0"/>
              <a:t>Cryptographic hash function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800" dirty="0"/>
              <a:t>maps a bit string x of arbitrary length to a short and unique representation h</a:t>
            </a:r>
          </a:p>
          <a:p>
            <a:endParaRPr lang="en-US" sz="1800" dirty="0"/>
          </a:p>
          <a:p>
            <a:r>
              <a:rPr lang="en-US" sz="1800" dirty="0"/>
              <a:t>h = H(x)</a:t>
            </a:r>
          </a:p>
          <a:p>
            <a:endParaRPr lang="en-US" sz="1800" dirty="0"/>
          </a:p>
          <a:p>
            <a:r>
              <a:rPr lang="en-US" sz="1800" dirty="0"/>
              <a:t>E.g., the length of h of SHA256 is 256 bits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CN" sz="1800" dirty="0"/>
              <a:t>The</a:t>
            </a:r>
            <a:r>
              <a:rPr lang="en-US" sz="1800" dirty="0"/>
              <a:t> core component of Bitcoin’s Proof-of-Work</a:t>
            </a:r>
          </a:p>
        </p:txBody>
      </p:sp>
    </p:spTree>
    <p:extLst>
      <p:ext uri="{BB962C8B-B14F-4D97-AF65-F5344CB8AC3E}">
        <p14:creationId xmlns:p14="http://schemas.microsoft.com/office/powerpoint/2010/main" val="557029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5E597-D854-43F8-B6DF-C07913F401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Outline</a:t>
            </a:r>
          </a:p>
        </p:txBody>
      </p:sp>
      <p:sp>
        <p:nvSpPr>
          <p:cNvPr id="53251" name="Content Placeholder 2">
            <a:extLst>
              <a:ext uri="{FF2B5EF4-FFF2-40B4-BE49-F238E27FC236}">
                <a16:creationId xmlns:a16="http://schemas.microsoft.com/office/drawing/2014/main" id="{229B2F6D-E1C4-478E-880A-F37E244C2F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This course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en-US" dirty="0">
                <a:ea typeface="ＭＳ Ｐゴシック" panose="020B0600070205080204" pitchFamily="34" charset="-128"/>
              </a:rPr>
              <a:t>Distributed Computation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en-US" dirty="0">
                <a:ea typeface="ＭＳ Ｐゴシック" panose="020B0600070205080204" pitchFamily="34" charset="-128"/>
              </a:rPr>
              <a:t>Abstracting Failures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en-US" dirty="0">
                <a:ea typeface="ＭＳ Ｐゴシック" panose="020B0600070205080204" pitchFamily="34" charset="-128"/>
              </a:rPr>
              <a:t>Cryptographic Abstractions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en-US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Abstracting Communication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en-US" dirty="0">
                <a:ea typeface="ＭＳ Ｐゴシック" panose="020B0600070205080204" pitchFamily="34" charset="-128"/>
              </a:rPr>
              <a:t>Timing Assumptions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en-US" dirty="0">
                <a:ea typeface="ＭＳ Ｐゴシック" panose="020B0600070205080204" pitchFamily="34" charset="-128"/>
              </a:rPr>
              <a:t>Abstracting time</a:t>
            </a:r>
          </a:p>
        </p:txBody>
      </p:sp>
      <p:sp>
        <p:nvSpPr>
          <p:cNvPr id="53252" name="Slide Number Placeholder 3">
            <a:extLst>
              <a:ext uri="{FF2B5EF4-FFF2-40B4-BE49-F238E27FC236}">
                <a16:creationId xmlns:a16="http://schemas.microsoft.com/office/drawing/2014/main" id="{D6A27B23-A8C0-4980-9EAA-9E04C15A2F1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557213" indent="-2143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857250" indent="-1714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200150" indent="-1714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1543050" indent="-1714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98B27DC7-96E8-4620-AD6E-CF53C6DAE9E8}" type="slidenum">
              <a:rPr lang="fr-FR" altLang="en-US">
                <a:solidFill>
                  <a:schemeClr val="bg2"/>
                </a:solidFill>
                <a:latin typeface="Eurostile LT Std"/>
              </a:rPr>
              <a:pPr eaLnBrk="1" hangingPunct="1"/>
              <a:t>22</a:t>
            </a:fld>
            <a:endParaRPr lang="fr-FR" altLang="en-US">
              <a:solidFill>
                <a:schemeClr val="bg2"/>
              </a:solidFill>
              <a:latin typeface="Eurostile LT Std"/>
            </a:endParaRPr>
          </a:p>
        </p:txBody>
      </p:sp>
    </p:spTree>
    <p:extLst>
      <p:ext uri="{BB962C8B-B14F-4D97-AF65-F5344CB8AC3E}">
        <p14:creationId xmlns:p14="http://schemas.microsoft.com/office/powerpoint/2010/main" val="15176595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66BC16-2D77-4239-97FE-80DF28E7A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 failures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4DA8D3-579A-4DE4-B58E-45F4626A1D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3200" y="949504"/>
            <a:ext cx="8756650" cy="3818430"/>
          </a:xfrm>
        </p:spPr>
        <p:txBody>
          <a:bodyPr>
            <a:normAutofit/>
          </a:bodyPr>
          <a:lstStyle/>
          <a:p>
            <a:r>
              <a:rPr lang="en-US" sz="1800" dirty="0"/>
              <a:t>It is possible for messages to be lost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800" dirty="0"/>
              <a:t>Due to, e.g., </a:t>
            </a:r>
            <a:r>
              <a:rPr lang="en-US" altLang="zh-CN" sz="1800" dirty="0"/>
              <a:t>b</a:t>
            </a:r>
            <a:r>
              <a:rPr lang="en-US" sz="1800" dirty="0"/>
              <a:t>est-effort delivery at the Internet layer</a:t>
            </a:r>
          </a:p>
          <a:p>
            <a:endParaRPr lang="en-US" sz="1800" dirty="0"/>
          </a:p>
          <a:p>
            <a:endParaRPr lang="en-US" sz="1800" dirty="0"/>
          </a:p>
          <a:p>
            <a:r>
              <a:rPr lang="en-US" sz="1800" dirty="0"/>
              <a:t>But, the probability for a message to reach its destination is nonzero</a:t>
            </a:r>
          </a:p>
          <a:p>
            <a:endParaRPr lang="en-US" sz="1800" dirty="0"/>
          </a:p>
          <a:p>
            <a:endParaRPr lang="en-US" sz="1800" dirty="0"/>
          </a:p>
          <a:p>
            <a:r>
              <a:rPr lang="en-US" sz="1800" dirty="0"/>
              <a:t>Keep on retransmitting messages until they reach their destinations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800" dirty="0"/>
              <a:t>At a higher layer, end-to-end argument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0638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E09175-3A48-4D08-BA80-66DA273D2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Fair-loss links</a:t>
            </a:r>
            <a:br>
              <a:rPr lang="en-US" altLang="en-US" dirty="0">
                <a:ea typeface="ＭＳ Ｐゴシック" panose="020B0600070205080204" pitchFamily="34" charset="-128"/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437E9E-DA2D-49DD-AB7A-7CE49785FE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49504"/>
            <a:ext cx="8382000" cy="3818430"/>
          </a:xfrm>
        </p:spPr>
        <p:txBody>
          <a:bodyPr>
            <a:normAutofit fontScale="77500" lnSpcReduction="20000"/>
          </a:bodyPr>
          <a:lstStyle/>
          <a:p>
            <a:r>
              <a:rPr lang="en-US" sz="2000" dirty="0"/>
              <a:t>Name: </a:t>
            </a:r>
            <a:r>
              <a:rPr lang="en-US" sz="2000" dirty="0" err="1"/>
              <a:t>FairLossPointToPointLinks</a:t>
            </a:r>
            <a:r>
              <a:rPr lang="en-US" sz="2000" dirty="0"/>
              <a:t>, instance </a:t>
            </a:r>
            <a:r>
              <a:rPr lang="en-US" sz="2000" dirty="0" err="1"/>
              <a:t>fll</a:t>
            </a:r>
            <a:r>
              <a:rPr lang="en-US" sz="2000" dirty="0"/>
              <a:t>.</a:t>
            </a:r>
          </a:p>
          <a:p>
            <a:endParaRPr lang="en-US" sz="2000" dirty="0"/>
          </a:p>
          <a:p>
            <a:r>
              <a:rPr lang="en-US" sz="2000" dirty="0"/>
              <a:t>Request: &lt; </a:t>
            </a:r>
            <a:r>
              <a:rPr lang="en-US" sz="2000" dirty="0" err="1"/>
              <a:t>fll</a:t>
            </a:r>
            <a:r>
              <a:rPr lang="en-US" sz="2000" dirty="0"/>
              <a:t>, Send | q, m &gt;: Requests to send message m to process q.</a:t>
            </a:r>
          </a:p>
          <a:p>
            <a:endParaRPr lang="en-US" sz="2000" dirty="0"/>
          </a:p>
          <a:p>
            <a:r>
              <a:rPr lang="en-US" sz="2000" dirty="0"/>
              <a:t>Indication: &lt; </a:t>
            </a:r>
            <a:r>
              <a:rPr lang="en-US" sz="2000" dirty="0" err="1"/>
              <a:t>fll</a:t>
            </a:r>
            <a:r>
              <a:rPr lang="en-US" sz="2000" dirty="0"/>
              <a:t>, Deliver | p, m &gt;: Delivers message m sent by process p.</a:t>
            </a:r>
          </a:p>
          <a:p>
            <a:endParaRPr lang="en-US" sz="2000" dirty="0"/>
          </a:p>
          <a:p>
            <a:r>
              <a:rPr lang="en-US" sz="2000" dirty="0"/>
              <a:t>Properties: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en-US" sz="2000" b="1" dirty="0">
                <a:ea typeface="ＭＳ Ｐゴシック" panose="020B0600070205080204" pitchFamily="34" charset="-128"/>
              </a:rPr>
              <a:t>FLL1. Fair-loss</a:t>
            </a:r>
            <a:r>
              <a:rPr lang="en-US" altLang="en-US" sz="2000" dirty="0">
                <a:ea typeface="ＭＳ Ｐゴシック" panose="020B0600070205080204" pitchFamily="34" charset="-128"/>
              </a:rPr>
              <a:t>: If a correct process p infinitely often sends a message m to a correct process q, then q delivers m an infinite number of times.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en-US" sz="2000" b="1" dirty="0">
                <a:ea typeface="ＭＳ Ｐゴシック" panose="020B0600070205080204" pitchFamily="34" charset="-128"/>
              </a:rPr>
              <a:t>FLL2. Finite duplication</a:t>
            </a:r>
            <a:r>
              <a:rPr lang="en-US" altLang="en-US" sz="2000" dirty="0">
                <a:ea typeface="ＭＳ Ｐゴシック" panose="020B0600070205080204" pitchFamily="34" charset="-128"/>
              </a:rPr>
              <a:t>: If a correct process p sends a message m a finite number of times to process q, then m cannot be delivered an infinite number of times by q.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en-US" sz="2000" b="1" dirty="0">
                <a:ea typeface="ＭＳ Ｐゴシック" panose="020B0600070205080204" pitchFamily="34" charset="-128"/>
              </a:rPr>
              <a:t>FLL3. No creation</a:t>
            </a:r>
            <a:r>
              <a:rPr lang="en-US" altLang="en-US" sz="2000" dirty="0">
                <a:ea typeface="ＭＳ Ｐゴシック" panose="020B0600070205080204" pitchFamily="34" charset="-128"/>
              </a:rPr>
              <a:t>: If some process q delivers a message m with sender p, then m was previously sent to q by process p.</a:t>
            </a:r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Correspond to UDP </a:t>
            </a:r>
          </a:p>
        </p:txBody>
      </p:sp>
    </p:spTree>
    <p:extLst>
      <p:ext uri="{BB962C8B-B14F-4D97-AF65-F5344CB8AC3E}">
        <p14:creationId xmlns:p14="http://schemas.microsoft.com/office/powerpoint/2010/main" val="2807147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1D3BE-FCBD-4641-B482-C99A0D391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Stubborn </a:t>
            </a:r>
            <a:r>
              <a:rPr lang="en-US" altLang="en-US" dirty="0">
                <a:ea typeface="ＭＳ Ｐゴシック" panose="020B0600070205080204" pitchFamily="34" charset="-128"/>
              </a:rPr>
              <a:t>links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F56EC2-3478-44B8-9620-B8481342A3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3050" y="949504"/>
            <a:ext cx="8496300" cy="3818430"/>
          </a:xfrm>
        </p:spPr>
        <p:txBody>
          <a:bodyPr>
            <a:normAutofit fontScale="70000" lnSpcReduction="2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Name: </a:t>
            </a:r>
            <a:r>
              <a:rPr lang="en-US" dirty="0" err="1"/>
              <a:t>StubbornPointToPointLinks</a:t>
            </a:r>
            <a:r>
              <a:rPr lang="en-US" dirty="0"/>
              <a:t>, instance sl.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Request: &lt; </a:t>
            </a:r>
            <a:r>
              <a:rPr lang="en-US" dirty="0" err="1"/>
              <a:t>sl</a:t>
            </a:r>
            <a:r>
              <a:rPr lang="en-US" dirty="0"/>
              <a:t>, Send | q, m &gt;: Requests to send message m to process q.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Indication: &lt; </a:t>
            </a:r>
            <a:r>
              <a:rPr lang="en-US" dirty="0" err="1"/>
              <a:t>sl</a:t>
            </a:r>
            <a:r>
              <a:rPr lang="en-US" dirty="0"/>
              <a:t>, Deliver | p, m &gt;: Delivers message m sent by process p.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Properties: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b="1" dirty="0"/>
              <a:t>SL1. Stubborn delivery</a:t>
            </a:r>
            <a:r>
              <a:rPr lang="en-US" dirty="0"/>
              <a:t>: If a correct process p sends a message m once to a correct process q, then q delivers m an infinite number of times.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b="1" dirty="0"/>
              <a:t>SL2. No creation</a:t>
            </a:r>
            <a:r>
              <a:rPr lang="en-US" dirty="0"/>
              <a:t>: If some process q delivers a message m with sender p, then m was previously sent to q by process p.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en-US" dirty="0">
              <a:ea typeface="ＭＳ Ｐゴシック" panose="020B0600070205080204" pitchFamily="34" charset="-128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en-US" dirty="0">
                <a:ea typeface="ＭＳ Ｐゴシック" panose="020B0600070205080204" pitchFamily="34" charset="-128"/>
              </a:rPr>
              <a:t>I.e., retransmission mechanism</a:t>
            </a:r>
          </a:p>
        </p:txBody>
      </p:sp>
    </p:spTree>
    <p:extLst>
      <p:ext uri="{BB962C8B-B14F-4D97-AF65-F5344CB8AC3E}">
        <p14:creationId xmlns:p14="http://schemas.microsoft.com/office/powerpoint/2010/main" val="651653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B24D2-3EFE-4B2C-9063-ABA6B2059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Algorithm: Retransmit Forever</a:t>
            </a:r>
          </a:p>
        </p:txBody>
      </p:sp>
      <p:sp>
        <p:nvSpPr>
          <p:cNvPr id="65539" name="Content Placeholder 2">
            <a:extLst>
              <a:ext uri="{FF2B5EF4-FFF2-40B4-BE49-F238E27FC236}">
                <a16:creationId xmlns:a16="http://schemas.microsoft.com/office/drawing/2014/main" id="{11C16F90-F605-4D3F-86F0-04B597BFC2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7650" y="816154"/>
            <a:ext cx="4768850" cy="4009846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en-US" sz="1600" dirty="0">
                <a:ea typeface="ＭＳ Ｐゴシック" panose="020B0600070205080204" pitchFamily="34" charset="-128"/>
              </a:rPr>
              <a:t>Implements: </a:t>
            </a:r>
            <a:r>
              <a:rPr lang="en-US" altLang="en-US" sz="1600" dirty="0" err="1">
                <a:ea typeface="ＭＳ Ｐゴシック" panose="020B0600070205080204" pitchFamily="34" charset="-128"/>
              </a:rPr>
              <a:t>StubbornLink</a:t>
            </a:r>
            <a:r>
              <a:rPr lang="en-US" altLang="en-US" sz="1600" dirty="0">
                <a:ea typeface="ＭＳ Ｐゴシック" panose="020B0600070205080204" pitchFamily="34" charset="-128"/>
              </a:rPr>
              <a:t> (</a:t>
            </a:r>
            <a:r>
              <a:rPr lang="en-US" altLang="en-US" sz="1600" dirty="0" err="1">
                <a:ea typeface="ＭＳ Ｐゴシック" panose="020B0600070205080204" pitchFamily="34" charset="-128"/>
              </a:rPr>
              <a:t>sl</a:t>
            </a:r>
            <a:r>
              <a:rPr lang="en-US" altLang="en-US" sz="1600" dirty="0">
                <a:ea typeface="ＭＳ Ｐゴシック" panose="020B0600070205080204" pitchFamily="34" charset="-128"/>
              </a:rPr>
              <a:t>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en-US" sz="1600" dirty="0">
                <a:ea typeface="ＭＳ Ｐゴシック" panose="020B0600070205080204" pitchFamily="34" charset="-128"/>
              </a:rPr>
              <a:t>Uses: </a:t>
            </a:r>
            <a:r>
              <a:rPr lang="en-US" altLang="en-US" sz="1600" dirty="0" err="1">
                <a:ea typeface="ＭＳ Ｐゴシック" panose="020B0600070205080204" pitchFamily="34" charset="-128"/>
              </a:rPr>
              <a:t>FairLossLink</a:t>
            </a:r>
            <a:r>
              <a:rPr lang="en-US" altLang="en-US" sz="1600" dirty="0">
                <a:ea typeface="ＭＳ Ｐゴシック" panose="020B0600070205080204" pitchFamily="34" charset="-128"/>
              </a:rPr>
              <a:t> (</a:t>
            </a:r>
            <a:r>
              <a:rPr lang="en-US" altLang="en-US" sz="1600" dirty="0" err="1">
                <a:ea typeface="ＭＳ Ｐゴシック" panose="020B0600070205080204" pitchFamily="34" charset="-128"/>
              </a:rPr>
              <a:t>fll</a:t>
            </a:r>
            <a:r>
              <a:rPr lang="en-US" altLang="en-US" sz="1600" dirty="0">
                <a:ea typeface="ＭＳ Ｐゴシック" panose="020B0600070205080204" pitchFamily="34" charset="-128"/>
              </a:rPr>
              <a:t>).</a:t>
            </a:r>
          </a:p>
          <a:p>
            <a:pPr>
              <a:buFont typeface="Wingdings" panose="05000000000000000000" pitchFamily="2" charset="2"/>
              <a:buNone/>
            </a:pPr>
            <a:endParaRPr lang="en-US" altLang="en-US" sz="1600" dirty="0">
              <a:ea typeface="ＭＳ Ｐゴシック" panose="020B0600070205080204" pitchFamily="34" charset="-128"/>
            </a:endParaRP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1600" b="1" dirty="0">
                <a:ea typeface="ＭＳ Ｐゴシック" panose="020B0600070205080204" pitchFamily="34" charset="-128"/>
              </a:rPr>
              <a:t>upon event </a:t>
            </a:r>
            <a:r>
              <a:rPr lang="en-US" altLang="en-US" sz="1600" dirty="0">
                <a:ea typeface="ＭＳ Ｐゴシック" panose="020B0600070205080204" pitchFamily="34" charset="-128"/>
              </a:rPr>
              <a:t>&lt; </a:t>
            </a:r>
            <a:r>
              <a:rPr lang="en-US" altLang="en-US" sz="1600" dirty="0" err="1">
                <a:ea typeface="ＭＳ Ｐゴシック" panose="020B0600070205080204" pitchFamily="34" charset="-128"/>
              </a:rPr>
              <a:t>sl</a:t>
            </a:r>
            <a:r>
              <a:rPr lang="en-US" altLang="en-US" sz="1600" dirty="0">
                <a:ea typeface="ＭＳ Ｐゴシック" panose="020B0600070205080204" pitchFamily="34" charset="-128"/>
              </a:rPr>
              <a:t>, Init &gt; </a:t>
            </a:r>
            <a:r>
              <a:rPr lang="en-US" altLang="en-US" sz="1600" b="1" dirty="0">
                <a:ea typeface="ＭＳ Ｐゴシック" panose="020B0600070205080204" pitchFamily="34" charset="-128"/>
              </a:rPr>
              <a:t>do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1600" dirty="0">
                <a:ea typeface="ＭＳ Ｐゴシック" panose="020B0600070205080204" pitchFamily="34" charset="-128"/>
              </a:rPr>
              <a:t>	sent := ∅;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1600" dirty="0">
                <a:ea typeface="ＭＳ Ｐゴシック" panose="020B0600070205080204" pitchFamily="34" charset="-128"/>
              </a:rPr>
              <a:t>	</a:t>
            </a:r>
            <a:r>
              <a:rPr lang="en-US" altLang="en-US" sz="1600" dirty="0" err="1">
                <a:ea typeface="ＭＳ Ｐゴシック" panose="020B0600070205080204" pitchFamily="34" charset="-128"/>
              </a:rPr>
              <a:t>starttimer</a:t>
            </a:r>
            <a:r>
              <a:rPr lang="en-US" altLang="en-US" sz="1600" dirty="0">
                <a:ea typeface="ＭＳ Ｐゴシック" panose="020B0600070205080204" pitchFamily="34" charset="-128"/>
              </a:rPr>
              <a:t>(</a:t>
            </a:r>
            <a:r>
              <a:rPr lang="el-GR" altLang="en-US" sz="1600" dirty="0">
                <a:ea typeface="ＭＳ Ｐゴシック" panose="020B0600070205080204" pitchFamily="34" charset="-128"/>
              </a:rPr>
              <a:t>Δ);</a:t>
            </a:r>
            <a:endParaRPr lang="en-US" altLang="en-US" sz="1600" dirty="0">
              <a:ea typeface="ＭＳ Ｐゴシック" panose="020B0600070205080204" pitchFamily="34" charset="-128"/>
            </a:endParaRPr>
          </a:p>
          <a:p>
            <a:pPr>
              <a:buFont typeface="Wingdings" panose="05000000000000000000" pitchFamily="2" charset="2"/>
              <a:buNone/>
            </a:pPr>
            <a:endParaRPr lang="el-GR" altLang="en-US" sz="1600" dirty="0">
              <a:ea typeface="ＭＳ Ｐゴシック" panose="020B0600070205080204" pitchFamily="34" charset="-128"/>
            </a:endParaRP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1600" b="1" dirty="0">
                <a:ea typeface="ＭＳ Ｐゴシック" panose="020B0600070205080204" pitchFamily="34" charset="-128"/>
              </a:rPr>
              <a:t>upon event </a:t>
            </a:r>
            <a:r>
              <a:rPr lang="en-US" altLang="en-US" sz="1600" dirty="0">
                <a:ea typeface="ＭＳ Ｐゴシック" panose="020B0600070205080204" pitchFamily="34" charset="-128"/>
              </a:rPr>
              <a:t>&lt; Timeout &gt; </a:t>
            </a:r>
            <a:r>
              <a:rPr lang="en-US" altLang="en-US" sz="1600" b="1" dirty="0">
                <a:ea typeface="ＭＳ Ｐゴシック" panose="020B0600070205080204" pitchFamily="34" charset="-128"/>
              </a:rPr>
              <a:t>do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1600" dirty="0">
                <a:ea typeface="ＭＳ Ｐゴシック" panose="020B0600070205080204" pitchFamily="34" charset="-128"/>
              </a:rPr>
              <a:t>	</a:t>
            </a:r>
            <a:r>
              <a:rPr lang="en-US" altLang="en-US" sz="1600" b="1" dirty="0" err="1">
                <a:ea typeface="ＭＳ Ｐゴシック" panose="020B0600070205080204" pitchFamily="34" charset="-128"/>
              </a:rPr>
              <a:t>forall</a:t>
            </a:r>
            <a:r>
              <a:rPr lang="en-US" altLang="en-US" sz="1600" dirty="0">
                <a:ea typeface="ＭＳ Ｐゴシック" panose="020B0600070205080204" pitchFamily="34" charset="-128"/>
              </a:rPr>
              <a:t> (q, m) ∈ sent </a:t>
            </a:r>
            <a:r>
              <a:rPr lang="en-US" altLang="en-US" sz="1600" b="1" dirty="0">
                <a:ea typeface="ＭＳ Ｐゴシック" panose="020B0600070205080204" pitchFamily="34" charset="-128"/>
              </a:rPr>
              <a:t>do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1600" dirty="0">
                <a:ea typeface="ＭＳ Ｐゴシック" panose="020B0600070205080204" pitchFamily="34" charset="-128"/>
              </a:rPr>
              <a:t>		</a:t>
            </a:r>
            <a:r>
              <a:rPr lang="en-US" altLang="en-US" sz="1600" b="1" dirty="0">
                <a:ea typeface="ＭＳ Ｐゴシック" panose="020B0600070205080204" pitchFamily="34" charset="-128"/>
              </a:rPr>
              <a:t>trigger</a:t>
            </a:r>
            <a:r>
              <a:rPr lang="en-US" altLang="en-US" sz="1600" dirty="0">
                <a:ea typeface="ＭＳ Ｐゴシック" panose="020B0600070205080204" pitchFamily="34" charset="-128"/>
              </a:rPr>
              <a:t> &lt; </a:t>
            </a:r>
            <a:r>
              <a:rPr lang="en-US" altLang="en-US" sz="1600" dirty="0" err="1">
                <a:ea typeface="ＭＳ Ｐゴシック" panose="020B0600070205080204" pitchFamily="34" charset="-128"/>
              </a:rPr>
              <a:t>fll</a:t>
            </a:r>
            <a:r>
              <a:rPr lang="en-US" altLang="en-US" sz="1600" dirty="0">
                <a:ea typeface="ＭＳ Ｐゴシック" panose="020B0600070205080204" pitchFamily="34" charset="-128"/>
              </a:rPr>
              <a:t>, Send | q, m &gt;;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1600" dirty="0">
                <a:ea typeface="ＭＳ Ｐゴシック" panose="020B0600070205080204" pitchFamily="34" charset="-128"/>
              </a:rPr>
              <a:t>	</a:t>
            </a:r>
            <a:r>
              <a:rPr lang="en-US" altLang="en-US" sz="1600" dirty="0" err="1">
                <a:ea typeface="ＭＳ Ｐゴシック" panose="020B0600070205080204" pitchFamily="34" charset="-128"/>
              </a:rPr>
              <a:t>starttimer</a:t>
            </a:r>
            <a:r>
              <a:rPr lang="en-US" altLang="en-US" sz="1600" dirty="0">
                <a:ea typeface="ＭＳ Ｐゴシック" panose="020B0600070205080204" pitchFamily="34" charset="-128"/>
              </a:rPr>
              <a:t>(</a:t>
            </a:r>
            <a:r>
              <a:rPr lang="el-GR" altLang="en-US" sz="1600" dirty="0">
                <a:ea typeface="ＭＳ Ｐゴシック" panose="020B0600070205080204" pitchFamily="34" charset="-128"/>
              </a:rPr>
              <a:t>Δ);</a:t>
            </a:r>
          </a:p>
          <a:p>
            <a:pPr>
              <a:buFont typeface="Wingdings" panose="05000000000000000000" pitchFamily="2" charset="2"/>
              <a:buNone/>
            </a:pPr>
            <a:endParaRPr lang="en-US" altLang="en-US" sz="1600" dirty="0">
              <a:ea typeface="ＭＳ Ｐゴシック" panose="020B0600070205080204" pitchFamily="34" charset="-128"/>
            </a:endParaRPr>
          </a:p>
        </p:txBody>
      </p:sp>
      <p:sp>
        <p:nvSpPr>
          <p:cNvPr id="66564" name="Slide Number Placeholder 3">
            <a:extLst>
              <a:ext uri="{FF2B5EF4-FFF2-40B4-BE49-F238E27FC236}">
                <a16:creationId xmlns:a16="http://schemas.microsoft.com/office/drawing/2014/main" id="{4C6D1879-4CAC-44B3-9593-1AECE3E3801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557213" indent="-2143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857250" indent="-1714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200150" indent="-1714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1543050" indent="-1714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99554F2E-28FC-4F83-BE4E-13F167C00DE3}" type="slidenum">
              <a:rPr lang="fr-FR" altLang="en-US">
                <a:solidFill>
                  <a:schemeClr val="bg2"/>
                </a:solidFill>
                <a:latin typeface="Eurostile LT Std"/>
              </a:rPr>
              <a:pPr eaLnBrk="1" hangingPunct="1"/>
              <a:t>26</a:t>
            </a:fld>
            <a:endParaRPr lang="fr-FR" altLang="en-US">
              <a:solidFill>
                <a:schemeClr val="bg2"/>
              </a:solidFill>
              <a:latin typeface="Eurostile LT Std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92D90C7-0998-4420-B466-C75AEA648B12}"/>
              </a:ext>
            </a:extLst>
          </p:cNvPr>
          <p:cNvSpPr txBox="1">
            <a:spLocks/>
          </p:cNvSpPr>
          <p:nvPr/>
        </p:nvSpPr>
        <p:spPr bwMode="auto">
          <a:xfrm>
            <a:off x="4298950" y="1400354"/>
            <a:ext cx="4737100" cy="27017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2400" kern="1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pitchFamily="34" charset="-122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2400" kern="1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2400" kern="1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2400" kern="1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2400" kern="1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None/>
            </a:pPr>
            <a:endParaRPr lang="en-US" altLang="en-US" sz="1600" dirty="0">
              <a:ea typeface="ＭＳ Ｐゴシック" panose="020B0600070205080204" pitchFamily="34" charset="-128"/>
            </a:endParaRP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1600" b="1" dirty="0">
                <a:ea typeface="ＭＳ Ｐゴシック" panose="020B0600070205080204" pitchFamily="34" charset="-128"/>
              </a:rPr>
              <a:t>upon event </a:t>
            </a:r>
            <a:r>
              <a:rPr lang="en-US" altLang="en-US" sz="1600" dirty="0">
                <a:ea typeface="ＭＳ Ｐゴシック" panose="020B0600070205080204" pitchFamily="34" charset="-128"/>
              </a:rPr>
              <a:t>&lt; </a:t>
            </a:r>
            <a:r>
              <a:rPr lang="en-US" altLang="en-US" sz="1600" dirty="0" err="1">
                <a:ea typeface="ＭＳ Ｐゴシック" panose="020B0600070205080204" pitchFamily="34" charset="-128"/>
              </a:rPr>
              <a:t>sl</a:t>
            </a:r>
            <a:r>
              <a:rPr lang="en-US" altLang="en-US" sz="1600" dirty="0">
                <a:ea typeface="ＭＳ Ｐゴシック" panose="020B0600070205080204" pitchFamily="34" charset="-128"/>
              </a:rPr>
              <a:t>, Send | q, m &gt; </a:t>
            </a:r>
            <a:r>
              <a:rPr lang="en-US" altLang="en-US" sz="1600" b="1" dirty="0">
                <a:ea typeface="ＭＳ Ｐゴシック" panose="020B0600070205080204" pitchFamily="34" charset="-128"/>
              </a:rPr>
              <a:t>do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1600" dirty="0">
                <a:ea typeface="ＭＳ Ｐゴシック" panose="020B0600070205080204" pitchFamily="34" charset="-128"/>
              </a:rPr>
              <a:t>	</a:t>
            </a:r>
            <a:r>
              <a:rPr lang="en-US" altLang="en-US" sz="1600" b="1" dirty="0">
                <a:ea typeface="ＭＳ Ｐゴシック" panose="020B0600070205080204" pitchFamily="34" charset="-128"/>
              </a:rPr>
              <a:t>trigger</a:t>
            </a:r>
            <a:r>
              <a:rPr lang="en-US" altLang="en-US" sz="1600" dirty="0">
                <a:ea typeface="ＭＳ Ｐゴシック" panose="020B0600070205080204" pitchFamily="34" charset="-128"/>
              </a:rPr>
              <a:t> &lt; </a:t>
            </a:r>
            <a:r>
              <a:rPr lang="en-US" altLang="en-US" sz="1600" dirty="0" err="1">
                <a:ea typeface="ＭＳ Ｐゴシック" panose="020B0600070205080204" pitchFamily="34" charset="-128"/>
              </a:rPr>
              <a:t>fll</a:t>
            </a:r>
            <a:r>
              <a:rPr lang="en-US" altLang="en-US" sz="1600" dirty="0">
                <a:ea typeface="ＭＳ Ｐゴシック" panose="020B0600070205080204" pitchFamily="34" charset="-128"/>
              </a:rPr>
              <a:t>, Send | q, m &gt;;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1600" dirty="0">
                <a:ea typeface="ＭＳ Ｐゴシック" panose="020B0600070205080204" pitchFamily="34" charset="-128"/>
              </a:rPr>
              <a:t>	sent := sent ∪ {(q, m)};</a:t>
            </a:r>
          </a:p>
          <a:p>
            <a:pPr>
              <a:buFont typeface="Wingdings" panose="05000000000000000000" pitchFamily="2" charset="2"/>
              <a:buNone/>
            </a:pPr>
            <a:endParaRPr lang="en-US" altLang="en-US" sz="1600" dirty="0">
              <a:ea typeface="ＭＳ Ｐゴシック" panose="020B0600070205080204" pitchFamily="34" charset="-128"/>
            </a:endParaRP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1600" b="1" dirty="0">
                <a:ea typeface="ＭＳ Ｐゴシック" panose="020B0600070205080204" pitchFamily="34" charset="-128"/>
              </a:rPr>
              <a:t>upon event </a:t>
            </a:r>
            <a:r>
              <a:rPr lang="en-US" altLang="en-US" sz="1600" dirty="0">
                <a:ea typeface="ＭＳ Ｐゴシック" panose="020B0600070205080204" pitchFamily="34" charset="-128"/>
              </a:rPr>
              <a:t>&lt; </a:t>
            </a:r>
            <a:r>
              <a:rPr lang="en-US" altLang="en-US" sz="1600" dirty="0" err="1">
                <a:ea typeface="ＭＳ Ｐゴシック" panose="020B0600070205080204" pitchFamily="34" charset="-128"/>
              </a:rPr>
              <a:t>fll</a:t>
            </a:r>
            <a:r>
              <a:rPr lang="en-US" altLang="en-US" sz="1600" dirty="0">
                <a:ea typeface="ＭＳ Ｐゴシック" panose="020B0600070205080204" pitchFamily="34" charset="-128"/>
              </a:rPr>
              <a:t>, Deliver | p, m &gt; </a:t>
            </a:r>
            <a:r>
              <a:rPr lang="en-US" altLang="en-US" sz="1600" b="1" dirty="0">
                <a:ea typeface="ＭＳ Ｐゴシック" panose="020B0600070205080204" pitchFamily="34" charset="-128"/>
              </a:rPr>
              <a:t>do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1600" dirty="0">
                <a:ea typeface="ＭＳ Ｐゴシック" panose="020B0600070205080204" pitchFamily="34" charset="-128"/>
              </a:rPr>
              <a:t>	</a:t>
            </a:r>
            <a:r>
              <a:rPr lang="en-US" altLang="en-US" sz="1600" b="1" dirty="0">
                <a:ea typeface="ＭＳ Ｐゴシック" panose="020B0600070205080204" pitchFamily="34" charset="-128"/>
              </a:rPr>
              <a:t>trigger</a:t>
            </a:r>
            <a:r>
              <a:rPr lang="en-US" altLang="en-US" sz="1600" dirty="0">
                <a:ea typeface="ＭＳ Ｐゴシック" panose="020B0600070205080204" pitchFamily="34" charset="-128"/>
              </a:rPr>
              <a:t> &lt; </a:t>
            </a:r>
            <a:r>
              <a:rPr lang="en-US" altLang="en-US" sz="1600" dirty="0" err="1">
                <a:ea typeface="ＭＳ Ｐゴシック" panose="020B0600070205080204" pitchFamily="34" charset="-128"/>
              </a:rPr>
              <a:t>sl</a:t>
            </a:r>
            <a:r>
              <a:rPr lang="en-US" altLang="en-US" sz="1600" dirty="0">
                <a:ea typeface="ＭＳ Ｐゴシック" panose="020B0600070205080204" pitchFamily="34" charset="-128"/>
              </a:rPr>
              <a:t>, Deliver | p, m &gt;;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B787EA-23BA-4553-B679-58AE402674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Perfect (Reliable) links</a:t>
            </a:r>
          </a:p>
        </p:txBody>
      </p:sp>
      <p:sp>
        <p:nvSpPr>
          <p:cNvPr id="66563" name="Content Placeholder 2">
            <a:extLst>
              <a:ext uri="{FF2B5EF4-FFF2-40B4-BE49-F238E27FC236}">
                <a16:creationId xmlns:a16="http://schemas.microsoft.com/office/drawing/2014/main" id="{2D6C58F7-70D3-4F41-B4D1-6AB8627807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300" y="949504"/>
            <a:ext cx="8445500" cy="3818430"/>
          </a:xfrm>
        </p:spPr>
        <p:txBody>
          <a:bodyPr>
            <a:normAutofit fontScale="85000" lnSpcReduction="20000"/>
          </a:bodyPr>
          <a:lstStyle/>
          <a:p>
            <a:r>
              <a:rPr lang="en-US" altLang="en-US" sz="2000" dirty="0">
                <a:ea typeface="ＭＳ Ｐゴシック" panose="020B0600070205080204" pitchFamily="34" charset="-128"/>
                <a:cs typeface="+mn-cs"/>
              </a:rPr>
              <a:t>Name: </a:t>
            </a:r>
            <a:r>
              <a:rPr lang="en-US" altLang="en-US" sz="2000" dirty="0" err="1">
                <a:ea typeface="ＭＳ Ｐゴシック" panose="020B0600070205080204" pitchFamily="34" charset="-128"/>
                <a:cs typeface="+mn-cs"/>
              </a:rPr>
              <a:t>PerfectPointToPointLinks</a:t>
            </a:r>
            <a:r>
              <a:rPr lang="en-US" altLang="en-US" sz="2000" dirty="0">
                <a:ea typeface="ＭＳ Ｐゴシック" panose="020B0600070205080204" pitchFamily="34" charset="-128"/>
                <a:cs typeface="+mn-cs"/>
              </a:rPr>
              <a:t>, instance pl.</a:t>
            </a:r>
          </a:p>
          <a:p>
            <a:endParaRPr lang="en-US" altLang="en-US" sz="2000" dirty="0">
              <a:ea typeface="ＭＳ Ｐゴシック" panose="020B0600070205080204" pitchFamily="34" charset="-128"/>
              <a:cs typeface="+mn-cs"/>
            </a:endParaRPr>
          </a:p>
          <a:p>
            <a:r>
              <a:rPr lang="en-US" altLang="en-US" sz="2000" dirty="0">
                <a:ea typeface="ＭＳ Ｐゴシック" panose="020B0600070205080204" pitchFamily="34" charset="-128"/>
                <a:cs typeface="+mn-cs"/>
              </a:rPr>
              <a:t>Request: &lt; pl, Send | q, m &gt;: Requests to send message m to process q.</a:t>
            </a:r>
          </a:p>
          <a:p>
            <a:endParaRPr lang="en-US" altLang="en-US" sz="2000" dirty="0">
              <a:ea typeface="ＭＳ Ｐゴシック" panose="020B0600070205080204" pitchFamily="34" charset="-128"/>
              <a:cs typeface="+mn-cs"/>
            </a:endParaRPr>
          </a:p>
          <a:p>
            <a:r>
              <a:rPr lang="en-US" altLang="en-US" sz="2000" dirty="0">
                <a:ea typeface="ＭＳ Ｐゴシック" panose="020B0600070205080204" pitchFamily="34" charset="-128"/>
                <a:cs typeface="+mn-cs"/>
              </a:rPr>
              <a:t>Indication: &lt; pl, Deliver | p, m &gt;: Delivers message m sent by process p.</a:t>
            </a:r>
          </a:p>
          <a:p>
            <a:endParaRPr lang="en-US" altLang="en-US" sz="2000" dirty="0">
              <a:ea typeface="ＭＳ Ｐゴシック" panose="020B0600070205080204" pitchFamily="34" charset="-128"/>
              <a:cs typeface="+mn-cs"/>
            </a:endParaRPr>
          </a:p>
          <a:p>
            <a:r>
              <a:rPr lang="en-US" altLang="en-US" sz="2000" dirty="0">
                <a:ea typeface="ＭＳ Ｐゴシック" panose="020B0600070205080204" pitchFamily="34" charset="-128"/>
              </a:rPr>
              <a:t>Properties: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en-US" sz="2000" b="1" dirty="0">
                <a:ea typeface="ＭＳ Ｐゴシック" panose="020B0600070205080204" pitchFamily="34" charset="-128"/>
              </a:rPr>
              <a:t>PL1. Reliable delivery</a:t>
            </a:r>
            <a:r>
              <a:rPr lang="en-US" altLang="en-US" sz="2000" dirty="0">
                <a:ea typeface="ＭＳ Ｐゴシック" panose="020B0600070205080204" pitchFamily="34" charset="-128"/>
              </a:rPr>
              <a:t>: If a correct process p sends a message m to a correct process q, then q eventually delivers m.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en-US" sz="2000" b="1" dirty="0">
                <a:ea typeface="ＭＳ Ｐゴシック" panose="020B0600070205080204" pitchFamily="34" charset="-128"/>
              </a:rPr>
              <a:t>PL2. No duplication</a:t>
            </a:r>
            <a:r>
              <a:rPr lang="en-US" altLang="en-US" sz="2000" dirty="0">
                <a:ea typeface="ＭＳ Ｐゴシック" panose="020B0600070205080204" pitchFamily="34" charset="-128"/>
              </a:rPr>
              <a:t>: No message is delivered by a process more than once.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en-US" sz="2000" b="1" dirty="0">
                <a:ea typeface="ＭＳ Ｐゴシック" panose="020B0600070205080204" pitchFamily="34" charset="-128"/>
              </a:rPr>
              <a:t>PL3. No creation</a:t>
            </a:r>
            <a:r>
              <a:rPr lang="en-US" altLang="en-US" sz="2000" dirty="0">
                <a:ea typeface="ＭＳ Ｐゴシック" panose="020B0600070205080204" pitchFamily="34" charset="-128"/>
              </a:rPr>
              <a:t>: If some process q delivers a message m with sender p, then m was previously sent to q by process p.</a:t>
            </a:r>
          </a:p>
          <a:p>
            <a:endParaRPr lang="en-US" altLang="en-US" sz="2000" dirty="0">
              <a:ea typeface="ＭＳ Ｐゴシック" panose="020B0600070205080204" pitchFamily="34" charset="-128"/>
              <a:cs typeface="+mn-cs"/>
            </a:endParaRPr>
          </a:p>
          <a:p>
            <a:r>
              <a:rPr lang="en-US" altLang="en-US" sz="2000" dirty="0">
                <a:ea typeface="ＭＳ Ｐゴシック" panose="020B0600070205080204" pitchFamily="34" charset="-128"/>
                <a:cs typeface="+mn-cs"/>
              </a:rPr>
              <a:t>Correspond to TCP</a:t>
            </a:r>
          </a:p>
        </p:txBody>
      </p:sp>
      <p:sp>
        <p:nvSpPr>
          <p:cNvPr id="67588" name="Slide Number Placeholder 3">
            <a:extLst>
              <a:ext uri="{FF2B5EF4-FFF2-40B4-BE49-F238E27FC236}">
                <a16:creationId xmlns:a16="http://schemas.microsoft.com/office/drawing/2014/main" id="{B803D06C-2A69-4D5F-BF68-E35C076343E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557213" indent="-2143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857250" indent="-1714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200150" indent="-1714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1543050" indent="-1714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3013E6DD-D0EB-4B9E-9870-BE7D8CF40A2B}" type="slidenum">
              <a:rPr lang="fr-FR" altLang="en-US">
                <a:solidFill>
                  <a:schemeClr val="bg2"/>
                </a:solidFill>
                <a:latin typeface="Eurostile LT Std"/>
              </a:rPr>
              <a:pPr eaLnBrk="1" hangingPunct="1"/>
              <a:t>27</a:t>
            </a:fld>
            <a:endParaRPr lang="fr-FR" altLang="en-US">
              <a:solidFill>
                <a:schemeClr val="bg2"/>
              </a:solidFill>
              <a:latin typeface="Eurostile LT St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84C53D-9C6B-48C8-B65F-AEB0B1A70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Algorithm: Eliminate Duplicates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944971A-BB1D-41CA-9D97-18AD4D78F9F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r>
                  <a:rPr lang="en-US" sz="1600" dirty="0"/>
                  <a:t>Implements: </a:t>
                </a:r>
                <a:r>
                  <a:rPr lang="en-US" sz="1600" dirty="0" err="1"/>
                  <a:t>PerfectPointToPointLinks</a:t>
                </a:r>
                <a:r>
                  <a:rPr lang="en-US" sz="1600" dirty="0"/>
                  <a:t>, instance pl.</a:t>
                </a:r>
              </a:p>
              <a:p>
                <a:r>
                  <a:rPr lang="en-US" sz="1600" dirty="0"/>
                  <a:t>Uses: </a:t>
                </a:r>
                <a:r>
                  <a:rPr lang="en-US" sz="1600" dirty="0" err="1"/>
                  <a:t>StubbornPointToPointLinks</a:t>
                </a:r>
                <a:r>
                  <a:rPr lang="en-US" sz="1600" dirty="0"/>
                  <a:t>, instance sl.</a:t>
                </a:r>
              </a:p>
              <a:p>
                <a:pPr marL="0" indent="0">
                  <a:buNone/>
                </a:pPr>
                <a:endParaRPr lang="en-US" sz="1600" dirty="0"/>
              </a:p>
              <a:p>
                <a:pPr marL="0" indent="0">
                  <a:buNone/>
                </a:pPr>
                <a:r>
                  <a:rPr lang="en-US" sz="1600" b="1" dirty="0"/>
                  <a:t>upon event </a:t>
                </a:r>
                <a:r>
                  <a:rPr lang="en-US" sz="1600" dirty="0"/>
                  <a:t>&lt; pl, Init &gt; </a:t>
                </a:r>
                <a:r>
                  <a:rPr lang="en-US" sz="1600" b="1" dirty="0"/>
                  <a:t>do</a:t>
                </a:r>
              </a:p>
              <a:p>
                <a:pPr marL="0" indent="0">
                  <a:buNone/>
                </a:pPr>
                <a:r>
                  <a:rPr lang="en-US" sz="1600" dirty="0"/>
                  <a:t>	delivered := ∅;</a:t>
                </a:r>
              </a:p>
              <a:p>
                <a:pPr marL="0" indent="0">
                  <a:buNone/>
                </a:pPr>
                <a:endParaRPr lang="en-US" sz="1600" dirty="0"/>
              </a:p>
              <a:p>
                <a:pPr marL="0" indent="0">
                  <a:buNone/>
                </a:pPr>
                <a:r>
                  <a:rPr lang="en-US" sz="1600" b="1" dirty="0"/>
                  <a:t>upon event </a:t>
                </a:r>
                <a:r>
                  <a:rPr lang="en-US" sz="1600" dirty="0"/>
                  <a:t>&lt; pl, Send | q, m &gt; </a:t>
                </a:r>
                <a:r>
                  <a:rPr lang="en-US" sz="1600" b="1" dirty="0"/>
                  <a:t>do</a:t>
                </a:r>
              </a:p>
              <a:p>
                <a:pPr marL="0" indent="0">
                  <a:buNone/>
                </a:pPr>
                <a:r>
                  <a:rPr lang="en-US" sz="1600" dirty="0"/>
                  <a:t>	</a:t>
                </a:r>
                <a:r>
                  <a:rPr lang="en-US" sz="1600" b="1" dirty="0"/>
                  <a:t>trigger</a:t>
                </a:r>
                <a:r>
                  <a:rPr lang="en-US" sz="1600" dirty="0"/>
                  <a:t> &lt; </a:t>
                </a:r>
                <a:r>
                  <a:rPr lang="en-US" sz="1600" dirty="0" err="1"/>
                  <a:t>sl</a:t>
                </a:r>
                <a:r>
                  <a:rPr lang="en-US" sz="1600" dirty="0"/>
                  <a:t>, Send | q, m &gt;;</a:t>
                </a:r>
              </a:p>
              <a:p>
                <a:pPr marL="0" indent="0">
                  <a:buNone/>
                </a:pPr>
                <a:endParaRPr lang="en-US" sz="1600" dirty="0"/>
              </a:p>
              <a:p>
                <a:pPr marL="0" indent="0">
                  <a:buNone/>
                </a:pPr>
                <a:r>
                  <a:rPr lang="en-US" sz="1600" b="1" dirty="0"/>
                  <a:t>upon event </a:t>
                </a:r>
                <a:r>
                  <a:rPr lang="en-US" sz="1600" dirty="0"/>
                  <a:t>&lt; </a:t>
                </a:r>
                <a:r>
                  <a:rPr lang="en-US" sz="1600" dirty="0" err="1"/>
                  <a:t>sl</a:t>
                </a:r>
                <a:r>
                  <a:rPr lang="en-US" sz="1600" dirty="0"/>
                  <a:t>, Deliver | p, m &gt; </a:t>
                </a:r>
                <a:r>
                  <a:rPr lang="en-US" sz="1600" b="1" dirty="0"/>
                  <a:t>do</a:t>
                </a:r>
              </a:p>
              <a:p>
                <a:pPr marL="0" indent="0">
                  <a:buNone/>
                </a:pPr>
                <a:r>
                  <a:rPr lang="en-US" sz="1600" dirty="0"/>
                  <a:t>	</a:t>
                </a:r>
                <a:r>
                  <a:rPr lang="en-US" sz="1600" b="1" dirty="0"/>
                  <a:t>if</a:t>
                </a:r>
                <a:r>
                  <a:rPr lang="en-US" sz="1600" dirty="0"/>
                  <a:t> m </a:t>
                </a:r>
                <a14:m>
                  <m:oMath xmlns:m="http://schemas.openxmlformats.org/officeDocument/2006/math">
                    <m:r>
                      <a:rPr lang="en-US" sz="1600" i="1" dirty="0">
                        <a:latin typeface="Cambria Math" panose="02040503050406030204" pitchFamily="18" charset="0"/>
                      </a:rPr>
                      <m:t>∉</m:t>
                    </m:r>
                  </m:oMath>
                </a14:m>
                <a:r>
                  <a:rPr lang="en-US" sz="1600" dirty="0"/>
                  <a:t> delivered </a:t>
                </a:r>
                <a:r>
                  <a:rPr lang="en-US" sz="1600" b="1" dirty="0"/>
                  <a:t>then</a:t>
                </a:r>
              </a:p>
              <a:p>
                <a:pPr marL="0" indent="0">
                  <a:buNone/>
                </a:pPr>
                <a:r>
                  <a:rPr lang="en-US" sz="1600" dirty="0"/>
                  <a:t>		delivered := delivered ∪ {m};</a:t>
                </a:r>
              </a:p>
              <a:p>
                <a:pPr marL="0" indent="0">
                  <a:buNone/>
                </a:pPr>
                <a:r>
                  <a:rPr lang="en-US" sz="1600" dirty="0"/>
                  <a:t>		</a:t>
                </a:r>
                <a:r>
                  <a:rPr lang="en-US" sz="1600" b="1" dirty="0"/>
                  <a:t>trigger</a:t>
                </a:r>
                <a:r>
                  <a:rPr lang="en-US" sz="1600" dirty="0"/>
                  <a:t> &lt; pl, Deliver | p, m &gt;;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944971A-BB1D-41CA-9D97-18AD4D78F9F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370" t="-479" b="-28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66754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A08BD-A309-40AB-B4FB-9058272E4E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Authenticated Perfect Links</a:t>
            </a:r>
          </a:p>
        </p:txBody>
      </p:sp>
      <p:sp>
        <p:nvSpPr>
          <p:cNvPr id="66563" name="Content Placeholder 2">
            <a:extLst>
              <a:ext uri="{FF2B5EF4-FFF2-40B4-BE49-F238E27FC236}">
                <a16:creationId xmlns:a16="http://schemas.microsoft.com/office/drawing/2014/main" id="{A466D980-0B67-41A4-90D7-CC20BD5614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7650" y="949504"/>
            <a:ext cx="8718550" cy="3818430"/>
          </a:xfrm>
        </p:spPr>
        <p:txBody>
          <a:bodyPr>
            <a:normAutofit fontScale="70000" lnSpcReduction="20000"/>
          </a:bodyPr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Name: </a:t>
            </a:r>
            <a:r>
              <a:rPr lang="en-US" altLang="en-US" dirty="0" err="1">
                <a:ea typeface="ＭＳ Ｐゴシック" panose="020B0600070205080204" pitchFamily="34" charset="-128"/>
              </a:rPr>
              <a:t>AuthPerfectPointToPointLinks</a:t>
            </a:r>
            <a:r>
              <a:rPr lang="en-US" altLang="en-US" dirty="0">
                <a:ea typeface="ＭＳ Ｐゴシック" panose="020B0600070205080204" pitchFamily="34" charset="-128"/>
              </a:rPr>
              <a:t>, instance al.</a:t>
            </a:r>
          </a:p>
          <a:p>
            <a:endParaRPr lang="en-US" altLang="en-US" dirty="0">
              <a:ea typeface="ＭＳ Ｐゴシック" panose="020B0600070205080204" pitchFamily="34" charset="-128"/>
            </a:endParaRPr>
          </a:p>
          <a:p>
            <a:r>
              <a:rPr lang="en-US" altLang="en-US" dirty="0">
                <a:ea typeface="ＭＳ Ｐゴシック" panose="020B0600070205080204" pitchFamily="34" charset="-128"/>
              </a:rPr>
              <a:t>Request: &lt; al, Send | q, m &gt;: Requests to send message m to process q.</a:t>
            </a:r>
          </a:p>
          <a:p>
            <a:endParaRPr lang="en-US" altLang="en-US" dirty="0">
              <a:ea typeface="ＭＳ Ｐゴシック" panose="020B0600070205080204" pitchFamily="34" charset="-128"/>
            </a:endParaRPr>
          </a:p>
          <a:p>
            <a:r>
              <a:rPr lang="en-US" altLang="en-US" dirty="0">
                <a:ea typeface="ＭＳ Ｐゴシック" panose="020B0600070205080204" pitchFamily="34" charset="-128"/>
              </a:rPr>
              <a:t>Indication: &lt; al, Deliver | p, m &gt;: Delivers message m sent by process p.</a:t>
            </a:r>
          </a:p>
          <a:p>
            <a:endParaRPr lang="en-US" altLang="en-US" dirty="0">
              <a:ea typeface="ＭＳ Ｐゴシック" panose="020B0600070205080204" pitchFamily="34" charset="-128"/>
            </a:endParaRPr>
          </a:p>
          <a:p>
            <a:r>
              <a:rPr lang="en-US" altLang="en-US" dirty="0">
                <a:ea typeface="ＭＳ Ｐゴシック" panose="020B0600070205080204" pitchFamily="34" charset="-128"/>
              </a:rPr>
              <a:t>Properties: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en-US" b="1" dirty="0">
                <a:ea typeface="ＭＳ Ｐゴシック" panose="020B0600070205080204" pitchFamily="34" charset="-128"/>
              </a:rPr>
              <a:t>AL1. Reliable delivery</a:t>
            </a:r>
            <a:r>
              <a:rPr lang="en-US" altLang="en-US" dirty="0">
                <a:ea typeface="ＭＳ Ｐゴシック" panose="020B0600070205080204" pitchFamily="34" charset="-128"/>
              </a:rPr>
              <a:t>: If a correct process sends a message m to a correct process q, then q eventually delivers m.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en-US" b="1" dirty="0">
                <a:ea typeface="ＭＳ Ｐゴシック" panose="020B0600070205080204" pitchFamily="34" charset="-128"/>
              </a:rPr>
              <a:t>AL2. No duplication</a:t>
            </a:r>
            <a:r>
              <a:rPr lang="en-US" altLang="en-US" dirty="0">
                <a:ea typeface="ＭＳ Ｐゴシック" panose="020B0600070205080204" pitchFamily="34" charset="-128"/>
              </a:rPr>
              <a:t>: No message is delivered by a correct process more than once.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en-US" b="1" u="sng" dirty="0">
                <a:ea typeface="ＭＳ Ｐゴシック" panose="020B0600070205080204" pitchFamily="34" charset="-128"/>
              </a:rPr>
              <a:t>AL3. Authenticity</a:t>
            </a:r>
            <a:r>
              <a:rPr lang="en-US" altLang="en-US" dirty="0">
                <a:ea typeface="ＭＳ Ｐゴシック" panose="020B0600070205080204" pitchFamily="34" charset="-128"/>
              </a:rPr>
              <a:t>: If some correct process q delivers a message m with sender p and process p is correct, then m was previously sent to q by p.</a:t>
            </a:r>
            <a:endParaRPr lang="en-US" altLang="en-US" i="1" dirty="0">
              <a:ea typeface="ＭＳ Ｐゴシック" panose="020B0600070205080204" pitchFamily="34" charset="-128"/>
            </a:endParaRPr>
          </a:p>
          <a:p>
            <a:endParaRPr lang="en-US" altLang="en-US" dirty="0">
              <a:ea typeface="ＭＳ Ｐゴシック" panose="020B0600070205080204" pitchFamily="34" charset="-128"/>
            </a:endParaRPr>
          </a:p>
          <a:p>
            <a:r>
              <a:rPr lang="en-US" altLang="en-US" dirty="0">
                <a:ea typeface="ＭＳ Ｐゴシック" panose="020B0600070205080204" pitchFamily="34" charset="-128"/>
              </a:rPr>
              <a:t>Correspond to (simplified) TLS</a:t>
            </a:r>
          </a:p>
        </p:txBody>
      </p:sp>
      <p:sp>
        <p:nvSpPr>
          <p:cNvPr id="21508" name="Slide Number Placeholder 3">
            <a:extLst>
              <a:ext uri="{FF2B5EF4-FFF2-40B4-BE49-F238E27FC236}">
                <a16:creationId xmlns:a16="http://schemas.microsoft.com/office/drawing/2014/main" id="{168DF211-E391-4689-A08D-C8C13456544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557213" indent="-2143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857250" indent="-1714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200150" indent="-1714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1543050" indent="-1714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174EE47D-127B-49EE-89B0-8323C1E357F3}" type="slidenum">
              <a:rPr lang="fr-FR" altLang="en-US">
                <a:solidFill>
                  <a:schemeClr val="bg2"/>
                </a:solidFill>
                <a:latin typeface="Eurostile LT Std"/>
              </a:rPr>
              <a:pPr eaLnBrk="1" hangingPunct="1"/>
              <a:t>29</a:t>
            </a:fld>
            <a:endParaRPr lang="fr-FR" altLang="en-US" dirty="0">
              <a:solidFill>
                <a:schemeClr val="bg2"/>
              </a:solidFill>
              <a:latin typeface="Eurostile LT Std"/>
            </a:endParaRPr>
          </a:p>
        </p:txBody>
      </p:sp>
    </p:spTree>
    <p:extLst>
      <p:ext uri="{BB962C8B-B14F-4D97-AF65-F5344CB8AC3E}">
        <p14:creationId xmlns:p14="http://schemas.microsoft.com/office/powerpoint/2010/main" val="578082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5E597-D854-43F8-B6DF-C07913F401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Outline</a:t>
            </a:r>
          </a:p>
        </p:txBody>
      </p:sp>
      <p:sp>
        <p:nvSpPr>
          <p:cNvPr id="53251" name="Content Placeholder 2">
            <a:extLst>
              <a:ext uri="{FF2B5EF4-FFF2-40B4-BE49-F238E27FC236}">
                <a16:creationId xmlns:a16="http://schemas.microsoft.com/office/drawing/2014/main" id="{229B2F6D-E1C4-478E-880A-F37E244C2F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This course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en-US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Distributed Computation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en-US" dirty="0">
                <a:ea typeface="ＭＳ Ｐゴシック" panose="020B0600070205080204" pitchFamily="34" charset="-128"/>
              </a:rPr>
              <a:t>Abstracting Failures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en-US" dirty="0">
                <a:ea typeface="ＭＳ Ｐゴシック" panose="020B0600070205080204" pitchFamily="34" charset="-128"/>
              </a:rPr>
              <a:t>Cryptographic Abstractions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en-US" dirty="0">
                <a:ea typeface="ＭＳ Ｐゴシック" panose="020B0600070205080204" pitchFamily="34" charset="-128"/>
              </a:rPr>
              <a:t>Abstracting Communication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en-US" dirty="0">
                <a:ea typeface="ＭＳ Ｐゴシック" panose="020B0600070205080204" pitchFamily="34" charset="-128"/>
              </a:rPr>
              <a:t>Timing Assumptions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en-US" dirty="0">
                <a:ea typeface="ＭＳ Ｐゴシック" panose="020B0600070205080204" pitchFamily="34" charset="-128"/>
              </a:rPr>
              <a:t>Abstracting time</a:t>
            </a:r>
          </a:p>
        </p:txBody>
      </p:sp>
      <p:sp>
        <p:nvSpPr>
          <p:cNvPr id="53252" name="Slide Number Placeholder 3">
            <a:extLst>
              <a:ext uri="{FF2B5EF4-FFF2-40B4-BE49-F238E27FC236}">
                <a16:creationId xmlns:a16="http://schemas.microsoft.com/office/drawing/2014/main" id="{D6A27B23-A8C0-4980-9EAA-9E04C15A2F1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557213" indent="-2143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857250" indent="-1714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200150" indent="-1714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1543050" indent="-1714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98B27DC7-96E8-4620-AD6E-CF53C6DAE9E8}" type="slidenum">
              <a:rPr lang="fr-FR" altLang="en-US">
                <a:solidFill>
                  <a:schemeClr val="bg2"/>
                </a:solidFill>
                <a:latin typeface="Eurostile LT Std"/>
              </a:rPr>
              <a:pPr eaLnBrk="1" hangingPunct="1"/>
              <a:t>3</a:t>
            </a:fld>
            <a:endParaRPr lang="fr-FR" altLang="en-US">
              <a:solidFill>
                <a:schemeClr val="bg2"/>
              </a:solidFill>
              <a:latin typeface="Eurostile LT Std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0D3442-2A2A-46C8-B0A0-A68316D16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Algorithm: Authenticate and Filter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2662B3-5F60-43B9-8079-3A43C227E94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0000" lnSpcReduction="20000"/>
              </a:bodyPr>
              <a:lstStyle/>
              <a:p>
                <a:r>
                  <a:rPr lang="en-US" dirty="0"/>
                  <a:t>Implements: </a:t>
                </a:r>
                <a:r>
                  <a:rPr lang="en-US" dirty="0" err="1"/>
                  <a:t>AuthPerfectPointToPointLinks</a:t>
                </a:r>
                <a:r>
                  <a:rPr lang="en-US" dirty="0"/>
                  <a:t>, instance al.</a:t>
                </a:r>
              </a:p>
              <a:p>
                <a:r>
                  <a:rPr lang="en-US" dirty="0"/>
                  <a:t>Uses: </a:t>
                </a:r>
                <a:r>
                  <a:rPr lang="en-US" dirty="0" err="1"/>
                  <a:t>StubbornPointToPointLinks</a:t>
                </a:r>
                <a:r>
                  <a:rPr lang="en-US" dirty="0"/>
                  <a:t>, instance sl.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:r>
                  <a:rPr lang="en-US" b="1" dirty="0"/>
                  <a:t>upon event </a:t>
                </a:r>
                <a:r>
                  <a:rPr lang="en-US" dirty="0"/>
                  <a:t>&lt; al, Init &gt; </a:t>
                </a:r>
                <a:r>
                  <a:rPr lang="en-US" b="1" dirty="0"/>
                  <a:t>do</a:t>
                </a:r>
              </a:p>
              <a:p>
                <a:pPr marL="0" indent="0">
                  <a:buNone/>
                </a:pPr>
                <a:r>
                  <a:rPr lang="en-US" dirty="0"/>
                  <a:t>	delivered := ∅;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b="1" dirty="0"/>
                  <a:t>upon event </a:t>
                </a:r>
                <a:r>
                  <a:rPr lang="en-US" dirty="0"/>
                  <a:t>&lt; al, Send | q, m &gt; </a:t>
                </a:r>
                <a:r>
                  <a:rPr lang="en-US" b="1" dirty="0"/>
                  <a:t>do</a:t>
                </a:r>
              </a:p>
              <a:p>
                <a:pPr marL="0" indent="0">
                  <a:buNone/>
                </a:pPr>
                <a:r>
                  <a:rPr lang="en-US" dirty="0"/>
                  <a:t>	a := authenticate(self, q, m);</a:t>
                </a:r>
              </a:p>
              <a:p>
                <a:pPr marL="0" indent="0">
                  <a:buNone/>
                </a:pPr>
                <a:r>
                  <a:rPr lang="en-US" dirty="0"/>
                  <a:t>	trigger &lt; </a:t>
                </a:r>
                <a:r>
                  <a:rPr lang="en-US" dirty="0" err="1"/>
                  <a:t>sl</a:t>
                </a:r>
                <a:r>
                  <a:rPr lang="en-US" dirty="0"/>
                  <a:t>, Send | q, [m, a] &gt;;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b="1" dirty="0"/>
                  <a:t>upon event </a:t>
                </a:r>
                <a:r>
                  <a:rPr lang="en-US" dirty="0"/>
                  <a:t>&lt; </a:t>
                </a:r>
                <a:r>
                  <a:rPr lang="en-US" dirty="0" err="1"/>
                  <a:t>sl</a:t>
                </a:r>
                <a:r>
                  <a:rPr lang="en-US" dirty="0"/>
                  <a:t>, Deliver | p, [m, a] &gt; </a:t>
                </a:r>
                <a:r>
                  <a:rPr lang="en-US" b="1" dirty="0"/>
                  <a:t>do</a:t>
                </a:r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:r>
                  <a:rPr lang="en-US" b="1" dirty="0"/>
                  <a:t>if</a:t>
                </a:r>
                <a:r>
                  <a:rPr lang="en-US" dirty="0"/>
                  <a:t> </a:t>
                </a:r>
                <a:r>
                  <a:rPr lang="en-US" dirty="0" err="1"/>
                  <a:t>verifyauth</a:t>
                </a:r>
                <a:r>
                  <a:rPr lang="en-US" dirty="0"/>
                  <a:t>(self, p, m, a) ∧ m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∉</m:t>
                    </m:r>
                  </m:oMath>
                </a14:m>
                <a:r>
                  <a:rPr lang="en-US" dirty="0"/>
                  <a:t> delivered </a:t>
                </a:r>
                <a:r>
                  <a:rPr lang="en-US" b="1" dirty="0"/>
                  <a:t>then</a:t>
                </a:r>
              </a:p>
              <a:p>
                <a:pPr marL="0" indent="0">
                  <a:buNone/>
                </a:pPr>
                <a:r>
                  <a:rPr lang="en-US" dirty="0"/>
                  <a:t>		delivered := delivered ∪ {m};</a:t>
                </a:r>
              </a:p>
              <a:p>
                <a:pPr marL="0" indent="0">
                  <a:buNone/>
                </a:pPr>
                <a:r>
                  <a:rPr lang="en-US" dirty="0"/>
                  <a:t>		</a:t>
                </a:r>
                <a:r>
                  <a:rPr lang="en-US" b="1" dirty="0"/>
                  <a:t>trigger</a:t>
                </a:r>
                <a:r>
                  <a:rPr lang="en-US" dirty="0"/>
                  <a:t> &lt; al, Deliver | p , m &gt;;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2662B3-5F60-43B9-8079-3A43C227E94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444" t="-19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35534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666FA-7122-4B78-ABC4-B7F08E4F24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2-1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D4AAB9-FA55-4650-B7C3-03B43831C5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Implement authenticated perfect links using digital signature primitive</a:t>
            </a:r>
          </a:p>
        </p:txBody>
      </p:sp>
    </p:spTree>
    <p:extLst>
      <p:ext uri="{BB962C8B-B14F-4D97-AF65-F5344CB8AC3E}">
        <p14:creationId xmlns:p14="http://schemas.microsoft.com/office/powerpoint/2010/main" val="34637240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E13850-5077-4BFF-9A06-02FECC0B2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In this course</a:t>
            </a:r>
          </a:p>
        </p:txBody>
      </p:sp>
      <p:sp>
        <p:nvSpPr>
          <p:cNvPr id="68611" name="Content Placeholder 2">
            <a:extLst>
              <a:ext uri="{FF2B5EF4-FFF2-40B4-BE49-F238E27FC236}">
                <a16:creationId xmlns:a16="http://schemas.microsoft.com/office/drawing/2014/main" id="{A485F79F-DB7A-4ED7-A8E9-9AFBF35723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49504"/>
            <a:ext cx="8229600" cy="3818430"/>
          </a:xfrm>
        </p:spPr>
        <p:txBody>
          <a:bodyPr>
            <a:normAutofit lnSpcReduction="10000"/>
          </a:bodyPr>
          <a:lstStyle/>
          <a:p>
            <a:r>
              <a:rPr lang="en-US" altLang="en-US" sz="2000" dirty="0">
                <a:ea typeface="ＭＳ Ｐゴシック" panose="020B0600070205080204" pitchFamily="34" charset="-128"/>
              </a:rPr>
              <a:t>Asynchronous message passing: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en-US" sz="2000" dirty="0">
                <a:ea typeface="ＭＳ Ｐゴシック" panose="020B0600070205080204" pitchFamily="34" charset="-128"/>
              </a:rPr>
              <a:t>Perfect links + Fully connected network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en-US" sz="2000" dirty="0">
                <a:ea typeface="ＭＳ Ｐゴシック" panose="020B0600070205080204" pitchFamily="34" charset="-128"/>
              </a:rPr>
              <a:t>Or authenticated perfect links for Byzantine scenario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en-US" sz="2000" dirty="0">
                <a:ea typeface="ＭＳ Ｐゴシック" panose="020B0600070205080204" pitchFamily="34" charset="-128"/>
              </a:rPr>
              <a:t>Unless stated otherwise</a:t>
            </a:r>
          </a:p>
          <a:p>
            <a:endParaRPr lang="en-US" altLang="en-US" sz="2000" dirty="0">
              <a:ea typeface="ＭＳ Ｐゴシック" panose="020B0600070205080204" pitchFamily="34" charset="-128"/>
            </a:endParaRPr>
          </a:p>
          <a:p>
            <a:r>
              <a:rPr lang="en-US" altLang="en-US" sz="2000" dirty="0">
                <a:ea typeface="ＭＳ Ｐゴシック" panose="020B0600070205080204" pitchFamily="34" charset="-128"/>
              </a:rPr>
              <a:t>Perfect links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en-US" sz="2000" dirty="0">
                <a:ea typeface="ＭＳ Ｐゴシック" panose="020B0600070205080204" pitchFamily="34" charset="-128"/>
              </a:rPr>
              <a:t>Roughly, guarantee that a message sent between two correct processes will not be lost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en-US" sz="2000" dirty="0">
                <a:ea typeface="ＭＳ Ｐゴシック" panose="020B0600070205080204" pitchFamily="34" charset="-128"/>
              </a:rPr>
              <a:t>i.e., eventual delivery is guaranteed</a:t>
            </a:r>
          </a:p>
          <a:p>
            <a:pPr lvl="1"/>
            <a:endParaRPr lang="en-US" altLang="en-US" sz="2000" dirty="0">
              <a:ea typeface="ＭＳ Ｐゴシック" panose="020B0600070205080204" pitchFamily="34" charset="-128"/>
            </a:endParaRPr>
          </a:p>
          <a:p>
            <a:r>
              <a:rPr lang="en-US" altLang="en-US" sz="2000" dirty="0">
                <a:ea typeface="ＭＳ Ｐゴシック" panose="020B0600070205080204" pitchFamily="34" charset="-128"/>
              </a:rPr>
              <a:t>NB: Perfect links ≠ FIFO</a:t>
            </a:r>
          </a:p>
        </p:txBody>
      </p:sp>
      <p:sp>
        <p:nvSpPr>
          <p:cNvPr id="68612" name="Slide Number Placeholder 3">
            <a:extLst>
              <a:ext uri="{FF2B5EF4-FFF2-40B4-BE49-F238E27FC236}">
                <a16:creationId xmlns:a16="http://schemas.microsoft.com/office/drawing/2014/main" id="{8C9EC4A8-3A8D-4A67-8E25-A6415C0C7C2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557213" indent="-2143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857250" indent="-1714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200150" indent="-1714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1543050" indent="-1714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D5C71398-32AB-47FB-BE3B-9D8BBF5541CF}" type="slidenum">
              <a:rPr lang="fr-FR" altLang="en-US">
                <a:solidFill>
                  <a:schemeClr val="bg2"/>
                </a:solidFill>
                <a:latin typeface="Eurostile LT Std"/>
              </a:rPr>
              <a:pPr eaLnBrk="1" hangingPunct="1"/>
              <a:t>32</a:t>
            </a:fld>
            <a:endParaRPr lang="fr-FR" altLang="en-US">
              <a:solidFill>
                <a:schemeClr val="bg2"/>
              </a:solidFill>
              <a:latin typeface="Eurostile LT St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5E597-D854-43F8-B6DF-C07913F401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Outline</a:t>
            </a:r>
          </a:p>
        </p:txBody>
      </p:sp>
      <p:sp>
        <p:nvSpPr>
          <p:cNvPr id="53251" name="Content Placeholder 2">
            <a:extLst>
              <a:ext uri="{FF2B5EF4-FFF2-40B4-BE49-F238E27FC236}">
                <a16:creationId xmlns:a16="http://schemas.microsoft.com/office/drawing/2014/main" id="{229B2F6D-E1C4-478E-880A-F37E244C2F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This course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en-US" dirty="0">
                <a:ea typeface="ＭＳ Ｐゴシック" panose="020B0600070205080204" pitchFamily="34" charset="-128"/>
              </a:rPr>
              <a:t>Distributed Computation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en-US" dirty="0">
                <a:ea typeface="ＭＳ Ｐゴシック" panose="020B0600070205080204" pitchFamily="34" charset="-128"/>
              </a:rPr>
              <a:t>Abstracting Failures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en-US" dirty="0">
                <a:ea typeface="ＭＳ Ｐゴシック" panose="020B0600070205080204" pitchFamily="34" charset="-128"/>
              </a:rPr>
              <a:t>Cryptographic Abstractions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en-US" dirty="0">
                <a:ea typeface="ＭＳ Ｐゴシック" panose="020B0600070205080204" pitchFamily="34" charset="-128"/>
              </a:rPr>
              <a:t>Abstracting Communication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en-US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Timing Assumptions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en-US" dirty="0">
                <a:ea typeface="ＭＳ Ｐゴシック" panose="020B0600070205080204" pitchFamily="34" charset="-128"/>
              </a:rPr>
              <a:t>Abstracting time</a:t>
            </a:r>
          </a:p>
        </p:txBody>
      </p:sp>
      <p:sp>
        <p:nvSpPr>
          <p:cNvPr id="53252" name="Slide Number Placeholder 3">
            <a:extLst>
              <a:ext uri="{FF2B5EF4-FFF2-40B4-BE49-F238E27FC236}">
                <a16:creationId xmlns:a16="http://schemas.microsoft.com/office/drawing/2014/main" id="{D6A27B23-A8C0-4980-9EAA-9E04C15A2F1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557213" indent="-2143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857250" indent="-1714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200150" indent="-1714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1543050" indent="-1714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98B27DC7-96E8-4620-AD6E-CF53C6DAE9E8}" type="slidenum">
              <a:rPr lang="fr-FR" altLang="en-US">
                <a:solidFill>
                  <a:schemeClr val="bg2"/>
                </a:solidFill>
                <a:latin typeface="Eurostile LT Std"/>
              </a:rPr>
              <a:pPr eaLnBrk="1" hangingPunct="1"/>
              <a:t>33</a:t>
            </a:fld>
            <a:endParaRPr lang="fr-FR" altLang="en-US">
              <a:solidFill>
                <a:schemeClr val="bg2"/>
              </a:solidFill>
              <a:latin typeface="Eurostile LT Std"/>
            </a:endParaRPr>
          </a:p>
        </p:txBody>
      </p:sp>
    </p:spTree>
    <p:extLst>
      <p:ext uri="{BB962C8B-B14F-4D97-AF65-F5344CB8AC3E}">
        <p14:creationId xmlns:p14="http://schemas.microsoft.com/office/powerpoint/2010/main" val="298914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D2587-8FBA-41C0-A94F-B0CC67F83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Timing assumptions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BFE3C5-06FD-4A71-8161-70CEA03CEC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Whether or not we can make any assumption about time bounds on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communication delays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process speeds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clock drifts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US" dirty="0"/>
          </a:p>
          <a:p>
            <a:pPr lvl="1">
              <a:buFont typeface="Wingdings" panose="05000000000000000000" pitchFamily="2" charset="2"/>
              <a:buChar char="Ø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1464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74818-5E40-4562-8CEE-31BD747045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Synchronous message passing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2DD8ADA-282F-4A3E-86EF-DDFE0E34797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73684" y="949504"/>
                <a:ext cx="8857931" cy="3818430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altLang="en-US" sz="1800" dirty="0">
                    <a:ea typeface="ＭＳ Ｐゴシック" panose="020B0600070205080204" pitchFamily="34" charset="-128"/>
                  </a:rPr>
                  <a:t>Propagation delays</a:t>
                </a:r>
              </a:p>
              <a:p>
                <a:pPr lvl="1">
                  <a:buFont typeface="Wingdings" panose="05000000000000000000" pitchFamily="2" charset="2"/>
                  <a:buChar char="Ø"/>
                </a:pPr>
                <a:r>
                  <a:rPr lang="en-US" altLang="en-US" sz="1500" dirty="0">
                    <a:ea typeface="ＭＳ Ｐゴシック" panose="020B0600070205080204" pitchFamily="34" charset="-128"/>
                  </a:rPr>
                  <a:t>there is a known upper bound limit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15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15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</m:e>
                      <m:sub>
                        <m:r>
                          <a:rPr lang="en-US" altLang="en-US" sz="15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𝑑𝑒𝑙𝑎𝑦</m:t>
                        </m:r>
                      </m:sub>
                    </m:sSub>
                  </m:oMath>
                </a14:m>
                <a:r>
                  <a:rPr lang="en-US" altLang="en-US" sz="1500" dirty="0">
                    <a:ea typeface="ＭＳ Ｐゴシック" panose="020B0600070205080204" pitchFamily="34" charset="-128"/>
                  </a:rPr>
                  <a:t> on the time it takes for a message to be delivered</a:t>
                </a:r>
              </a:p>
              <a:p>
                <a:r>
                  <a:rPr lang="en-US" altLang="en-US" sz="1800" dirty="0">
                    <a:ea typeface="ＭＳ Ｐゴシック" panose="020B0600070205080204" pitchFamily="34" charset="-128"/>
                  </a:rPr>
                  <a:t>Process speed</a:t>
                </a:r>
              </a:p>
              <a:p>
                <a:pPr lvl="1">
                  <a:buFont typeface="Wingdings" panose="05000000000000000000" pitchFamily="2" charset="2"/>
                  <a:buChar char="Ø"/>
                </a:pPr>
                <a:r>
                  <a:rPr lang="en-US" altLang="en-US" sz="1500" dirty="0">
                    <a:ea typeface="ＭＳ Ｐゴシック" panose="020B0600070205080204" pitchFamily="34" charset="-128"/>
                  </a:rPr>
                  <a:t>the time it takes to execute a step is bounded and known, say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15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15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</m:e>
                      <m:sub>
                        <m:r>
                          <a:rPr lang="en-US" altLang="en-US" sz="15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𝑝𝑟𝑜𝑐</m:t>
                        </m:r>
                      </m:sub>
                    </m:sSub>
                  </m:oMath>
                </a14:m>
                <a:endParaRPr lang="en-US" altLang="en-US" sz="1500" dirty="0">
                  <a:ea typeface="ＭＳ Ｐゴシック" panose="020B0600070205080204" pitchFamily="34" charset="-128"/>
                </a:endParaRPr>
              </a:p>
              <a:p>
                <a:r>
                  <a:rPr lang="en-US" altLang="en-US" sz="1800" dirty="0">
                    <a:ea typeface="ＭＳ Ｐゴシック" panose="020B0600070205080204" pitchFamily="34" charset="-128"/>
                  </a:rPr>
                  <a:t>Clocks</a:t>
                </a:r>
              </a:p>
              <a:p>
                <a:pPr lvl="1">
                  <a:buFont typeface="Wingdings" panose="05000000000000000000" pitchFamily="2" charset="2"/>
                  <a:buChar char="Ø"/>
                </a:pPr>
                <a:r>
                  <a:rPr lang="en-US" altLang="en-US" sz="1500" dirty="0">
                    <a:ea typeface="ＭＳ Ｐゴシック" panose="020B0600070205080204" pitchFamily="34" charset="-128"/>
                  </a:rPr>
                  <a:t>the drift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15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15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</m:e>
                      <m:sub>
                        <m:r>
                          <a:rPr lang="en-US" altLang="en-US" sz="15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𝑑𝑟𝑖𝑓𝑡</m:t>
                        </m:r>
                      </m:sub>
                    </m:sSub>
                  </m:oMath>
                </a14:m>
                <a:r>
                  <a:rPr lang="en-US" altLang="en-US" sz="1500" dirty="0">
                    <a:ea typeface="ＭＳ Ｐゴシック" panose="020B0600070205080204" pitchFamily="34" charset="-128"/>
                  </a:rPr>
                  <a:t> between a local clock and the global real time clock is bounded and known</a:t>
                </a:r>
              </a:p>
              <a:p>
                <a:pPr lvl="1">
                  <a:buFont typeface="Wingdings" panose="05000000000000000000" pitchFamily="2" charset="2"/>
                  <a:buChar char="Ø"/>
                </a:pPr>
                <a:r>
                  <a:rPr lang="en-US" altLang="en-US" sz="1500" dirty="0">
                    <a:ea typeface="ＭＳ Ｐゴシック" panose="020B0600070205080204" pitchFamily="34" charset="-128"/>
                  </a:rPr>
                  <a:t>the global real time clock is a fictional device</a:t>
                </a:r>
              </a:p>
              <a:p>
                <a:endParaRPr lang="en-US" altLang="en-US" sz="1800" dirty="0">
                  <a:ea typeface="ＭＳ Ｐゴシック" panose="020B0600070205080204" pitchFamily="34" charset="-128"/>
                </a:endParaRPr>
              </a:p>
              <a:p>
                <a:r>
                  <a:rPr lang="en-US" altLang="en-US" sz="1800" dirty="0">
                    <a:ea typeface="ＭＳ Ｐゴシック" panose="020B0600070205080204" pitchFamily="34" charset="-128"/>
                  </a:rPr>
                  <a:t>Simplifies communication model</a:t>
                </a:r>
              </a:p>
              <a:p>
                <a:pPr lvl="1">
                  <a:buFont typeface="Wingdings" panose="05000000000000000000" pitchFamily="2" charset="2"/>
                  <a:buChar char="Ø"/>
                </a:pPr>
                <a:r>
                  <a:rPr lang="en-US" altLang="en-US" sz="1600" dirty="0">
                    <a:ea typeface="ＭＳ Ｐゴシック" panose="020B0600070205080204" pitchFamily="34" charset="-128"/>
                  </a:rPr>
                  <a:t>Rounds</a:t>
                </a:r>
                <a:r>
                  <a:rPr lang="zh-CN" altLang="en-US" sz="1600" dirty="0">
                    <a:ea typeface="ＭＳ Ｐゴシック" panose="020B0600070205080204" pitchFamily="34" charset="-128"/>
                  </a:rPr>
                  <a:t>：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</m:e>
                      <m:sub>
                        <m:r>
                          <a:rPr lang="en-US" alt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𝑑𝑒𝑙𝑎𝑦</m:t>
                        </m:r>
                      </m:sub>
                    </m:sSub>
                    <m:r>
                      <a:rPr lang="en-US" alt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en-US" alt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</m:e>
                      <m:sub>
                        <m:r>
                          <a:rPr lang="en-US" alt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𝑝𝑟𝑜𝑐</m:t>
                        </m:r>
                      </m:sub>
                    </m:sSub>
                    <m:r>
                      <a:rPr lang="en-US" alt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</m:e>
                      <m:sub>
                        <m:r>
                          <a:rPr lang="en-US" alt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𝑑𝑟𝑖𝑓𝑡</m:t>
                        </m:r>
                      </m:sub>
                    </m:sSub>
                  </m:oMath>
                </a14:m>
                <a:r>
                  <a:rPr lang="en-US" altLang="en-US" sz="1600" dirty="0">
                    <a:ea typeface="ＭＳ Ｐゴシック" panose="020B0600070205080204" pitchFamily="34" charset="-128"/>
                  </a:rPr>
                  <a:t> per round</a:t>
                </a:r>
              </a:p>
              <a:p>
                <a:pPr lvl="1">
                  <a:buFont typeface="Wingdings" panose="05000000000000000000" pitchFamily="2" charset="2"/>
                  <a:buChar char="Ø"/>
                </a:pPr>
                <a:r>
                  <a:rPr lang="en-US" altLang="en-US" sz="1600" dirty="0">
                    <a:ea typeface="ＭＳ Ｐゴシック" panose="020B0600070205080204" pitchFamily="34" charset="-128"/>
                  </a:rPr>
                  <a:t>In every round, every process executes one step (send, receive, compute)</a:t>
                </a:r>
              </a:p>
              <a:p>
                <a:pPr lvl="1"/>
                <a:endParaRPr lang="en-US" altLang="en-US" dirty="0">
                  <a:ea typeface="ＭＳ Ｐゴシック" panose="020B0600070205080204" pitchFamily="34" charset="-128"/>
                </a:endParaRPr>
              </a:p>
              <a:p>
                <a:endParaRPr lang="en-US" altLang="en-US" dirty="0">
                  <a:ea typeface="ＭＳ Ｐゴシック" panose="020B0600070205080204" pitchFamily="34" charset="-128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2DD8ADA-282F-4A3E-86EF-DDFE0E34797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3684" y="949504"/>
                <a:ext cx="8857931" cy="3818430"/>
              </a:xfrm>
              <a:blipFill>
                <a:blip r:embed="rId2"/>
                <a:stretch>
                  <a:fillRect l="-413" t="-1757" r="-10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348" name="Slide Number Placeholder 3">
            <a:extLst>
              <a:ext uri="{FF2B5EF4-FFF2-40B4-BE49-F238E27FC236}">
                <a16:creationId xmlns:a16="http://schemas.microsoft.com/office/drawing/2014/main" id="{C259ED25-A95A-407D-93B6-8C4862E0BE9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557213" indent="-2143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857250" indent="-1714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200150" indent="-1714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1543050" indent="-1714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0C91A475-4EAA-4ECC-A768-612112823F77}" type="slidenum">
              <a:rPr lang="fr-FR" altLang="en-US">
                <a:solidFill>
                  <a:schemeClr val="bg2"/>
                </a:solidFill>
                <a:latin typeface="Eurostile LT Std"/>
              </a:rPr>
              <a:pPr eaLnBrk="1" hangingPunct="1"/>
              <a:t>35</a:t>
            </a:fld>
            <a:endParaRPr lang="fr-FR" altLang="en-US">
              <a:solidFill>
                <a:schemeClr val="bg2"/>
              </a:solidFill>
              <a:latin typeface="Eurostile LT Std"/>
            </a:endParaRPr>
          </a:p>
        </p:txBody>
      </p:sp>
    </p:spTree>
    <p:extLst>
      <p:ext uri="{BB962C8B-B14F-4D97-AF65-F5344CB8AC3E}">
        <p14:creationId xmlns:p14="http://schemas.microsoft.com/office/powerpoint/2010/main" val="873192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F8D6ED-DC38-415B-8424-2B07AF108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Synchronous message passing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648F324-1C90-4A4C-BA19-049DCDD27DFB}"/>
              </a:ext>
            </a:extLst>
          </p:cNvPr>
          <p:cNvSpPr/>
          <p:nvPr/>
        </p:nvSpPr>
        <p:spPr>
          <a:xfrm>
            <a:off x="2252644" y="4457151"/>
            <a:ext cx="499245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not quite feasible until Bitcoin was created</a:t>
            </a:r>
          </a:p>
        </p:txBody>
      </p:sp>
      <p:sp>
        <p:nvSpPr>
          <p:cNvPr id="22" name="Line 3">
            <a:extLst>
              <a:ext uri="{FF2B5EF4-FFF2-40B4-BE49-F238E27FC236}">
                <a16:creationId xmlns:a16="http://schemas.microsoft.com/office/drawing/2014/main" id="{F4C476B8-F8B4-4C58-AE50-4205036C8C40}"/>
              </a:ext>
            </a:extLst>
          </p:cNvPr>
          <p:cNvSpPr>
            <a:spLocks noChangeShapeType="1"/>
          </p:cNvSpPr>
          <p:nvPr/>
        </p:nvSpPr>
        <p:spPr bwMode="auto">
          <a:xfrm>
            <a:off x="1822704" y="1511046"/>
            <a:ext cx="6115050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 sz="1800"/>
          </a:p>
        </p:txBody>
      </p:sp>
      <p:sp>
        <p:nvSpPr>
          <p:cNvPr id="24" name="Line 4">
            <a:extLst>
              <a:ext uri="{FF2B5EF4-FFF2-40B4-BE49-F238E27FC236}">
                <a16:creationId xmlns:a16="http://schemas.microsoft.com/office/drawing/2014/main" id="{A1C19716-6DCA-4F31-9DA1-F83BA18A893D}"/>
              </a:ext>
            </a:extLst>
          </p:cNvPr>
          <p:cNvSpPr>
            <a:spLocks noChangeShapeType="1"/>
          </p:cNvSpPr>
          <p:nvPr/>
        </p:nvSpPr>
        <p:spPr bwMode="auto">
          <a:xfrm>
            <a:off x="1879854" y="2425446"/>
            <a:ext cx="6115050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 sz="1800"/>
          </a:p>
        </p:txBody>
      </p:sp>
      <p:sp>
        <p:nvSpPr>
          <p:cNvPr id="25" name="Text Box 5">
            <a:extLst>
              <a:ext uri="{FF2B5EF4-FFF2-40B4-BE49-F238E27FC236}">
                <a16:creationId xmlns:a16="http://schemas.microsoft.com/office/drawing/2014/main" id="{EB52FB55-AD2D-4317-ABB0-9E86D61D2B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65504" y="1301496"/>
            <a:ext cx="453970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fr-CH" altLang="en-US" sz="2100">
                <a:latin typeface="Times New Roman" panose="02020603050405020304" pitchFamily="18" charset="0"/>
              </a:rPr>
              <a:t>p1</a:t>
            </a:r>
            <a:endParaRPr lang="en-GB" altLang="en-US" sz="2100">
              <a:latin typeface="Times New Roman" panose="02020603050405020304" pitchFamily="18" charset="0"/>
            </a:endParaRPr>
          </a:p>
        </p:txBody>
      </p:sp>
      <p:sp>
        <p:nvSpPr>
          <p:cNvPr id="28" name="Text Box 6">
            <a:extLst>
              <a:ext uri="{FF2B5EF4-FFF2-40B4-BE49-F238E27FC236}">
                <a16:creationId xmlns:a16="http://schemas.microsoft.com/office/drawing/2014/main" id="{48E2D09F-3060-414E-9377-584CB4FCD5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65504" y="2253996"/>
            <a:ext cx="453970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fr-CH" altLang="en-US" sz="2100">
                <a:latin typeface="Times New Roman" panose="02020603050405020304" pitchFamily="18" charset="0"/>
              </a:rPr>
              <a:t>p2</a:t>
            </a:r>
            <a:endParaRPr lang="en-GB" altLang="en-US" sz="2100">
              <a:latin typeface="Times New Roman" panose="02020603050405020304" pitchFamily="18" charset="0"/>
            </a:endParaRPr>
          </a:p>
        </p:txBody>
      </p:sp>
      <p:sp>
        <p:nvSpPr>
          <p:cNvPr id="29" name="Text Box 7">
            <a:extLst>
              <a:ext uri="{FF2B5EF4-FFF2-40B4-BE49-F238E27FC236}">
                <a16:creationId xmlns:a16="http://schemas.microsoft.com/office/drawing/2014/main" id="{454DC848-4D6C-4227-B903-E2B4E58C0E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59590" y="3206496"/>
            <a:ext cx="453970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fr-CH" altLang="en-US" sz="2100">
                <a:latin typeface="Times New Roman" panose="02020603050405020304" pitchFamily="18" charset="0"/>
              </a:rPr>
              <a:t>p3</a:t>
            </a:r>
            <a:endParaRPr lang="en-GB" altLang="en-US" sz="2100">
              <a:latin typeface="Times New Roman" panose="02020603050405020304" pitchFamily="18" charset="0"/>
            </a:endParaRPr>
          </a:p>
        </p:txBody>
      </p:sp>
      <p:sp>
        <p:nvSpPr>
          <p:cNvPr id="31" name="Line 8">
            <a:extLst>
              <a:ext uri="{FF2B5EF4-FFF2-40B4-BE49-F238E27FC236}">
                <a16:creationId xmlns:a16="http://schemas.microsoft.com/office/drawing/2014/main" id="{3DA72795-18B1-4336-9FDB-48A76307D23B}"/>
              </a:ext>
            </a:extLst>
          </p:cNvPr>
          <p:cNvSpPr>
            <a:spLocks noChangeShapeType="1"/>
          </p:cNvSpPr>
          <p:nvPr/>
        </p:nvSpPr>
        <p:spPr bwMode="auto">
          <a:xfrm>
            <a:off x="2394204" y="1511046"/>
            <a:ext cx="233172" cy="914396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 sz="1800"/>
          </a:p>
        </p:txBody>
      </p:sp>
      <p:sp>
        <p:nvSpPr>
          <p:cNvPr id="32" name="Line 10">
            <a:extLst>
              <a:ext uri="{FF2B5EF4-FFF2-40B4-BE49-F238E27FC236}">
                <a16:creationId xmlns:a16="http://schemas.microsoft.com/office/drawing/2014/main" id="{0198F76F-166F-44AF-B004-9223A5867D71}"/>
              </a:ext>
            </a:extLst>
          </p:cNvPr>
          <p:cNvSpPr>
            <a:spLocks noChangeShapeType="1"/>
          </p:cNvSpPr>
          <p:nvPr/>
        </p:nvSpPr>
        <p:spPr bwMode="auto">
          <a:xfrm>
            <a:off x="2394204" y="1511046"/>
            <a:ext cx="973836" cy="1940802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 sz="1800"/>
          </a:p>
        </p:txBody>
      </p:sp>
      <p:sp>
        <p:nvSpPr>
          <p:cNvPr id="33" name="Line 12">
            <a:extLst>
              <a:ext uri="{FF2B5EF4-FFF2-40B4-BE49-F238E27FC236}">
                <a16:creationId xmlns:a16="http://schemas.microsoft.com/office/drawing/2014/main" id="{87AF6BBD-A613-4BD7-98F8-4F1439B47E50}"/>
              </a:ext>
            </a:extLst>
          </p:cNvPr>
          <p:cNvSpPr>
            <a:spLocks noChangeShapeType="1"/>
          </p:cNvSpPr>
          <p:nvPr/>
        </p:nvSpPr>
        <p:spPr bwMode="auto">
          <a:xfrm>
            <a:off x="1879854" y="3451860"/>
            <a:ext cx="6115050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 sz="1800"/>
          </a:p>
        </p:txBody>
      </p:sp>
      <p:sp>
        <p:nvSpPr>
          <p:cNvPr id="35" name="Line 8">
            <a:extLst>
              <a:ext uri="{FF2B5EF4-FFF2-40B4-BE49-F238E27FC236}">
                <a16:creationId xmlns:a16="http://schemas.microsoft.com/office/drawing/2014/main" id="{6BCD384C-BE58-41E2-8BC5-4DBA17E842B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458212" y="1552758"/>
            <a:ext cx="1028700" cy="872679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 sz="1800"/>
          </a:p>
        </p:txBody>
      </p:sp>
      <p:sp>
        <p:nvSpPr>
          <p:cNvPr id="36" name="Line 8">
            <a:extLst>
              <a:ext uri="{FF2B5EF4-FFF2-40B4-BE49-F238E27FC236}">
                <a16:creationId xmlns:a16="http://schemas.microsoft.com/office/drawing/2014/main" id="{2C65D4BC-3CED-4175-90B5-F06C723CBEA0}"/>
              </a:ext>
            </a:extLst>
          </p:cNvPr>
          <p:cNvSpPr>
            <a:spLocks noChangeShapeType="1"/>
          </p:cNvSpPr>
          <p:nvPr/>
        </p:nvSpPr>
        <p:spPr bwMode="auto">
          <a:xfrm>
            <a:off x="2502590" y="2461745"/>
            <a:ext cx="289378" cy="990102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 sz="1800"/>
          </a:p>
        </p:txBody>
      </p:sp>
      <p:sp>
        <p:nvSpPr>
          <p:cNvPr id="37" name="Line 8">
            <a:extLst>
              <a:ext uri="{FF2B5EF4-FFF2-40B4-BE49-F238E27FC236}">
                <a16:creationId xmlns:a16="http://schemas.microsoft.com/office/drawing/2014/main" id="{133F7240-F2E7-4076-AB48-F3E798F4B4C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394204" y="2461731"/>
            <a:ext cx="1033272" cy="989824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 sz="1800"/>
          </a:p>
        </p:txBody>
      </p:sp>
      <p:sp>
        <p:nvSpPr>
          <p:cNvPr id="38" name="Line 8">
            <a:extLst>
              <a:ext uri="{FF2B5EF4-FFF2-40B4-BE49-F238E27FC236}">
                <a16:creationId xmlns:a16="http://schemas.microsoft.com/office/drawing/2014/main" id="{0877C82C-3770-4D5E-BA6C-BC0C9279EBD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394204" y="1547330"/>
            <a:ext cx="1193491" cy="1904224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 sz="1800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9897E30-2571-4D5F-948C-5CA7AE238BA8}"/>
              </a:ext>
            </a:extLst>
          </p:cNvPr>
          <p:cNvCxnSpPr>
            <a:cxnSpLocks/>
          </p:cNvCxnSpPr>
          <p:nvPr/>
        </p:nvCxnSpPr>
        <p:spPr>
          <a:xfrm>
            <a:off x="3738372" y="1412254"/>
            <a:ext cx="0" cy="22097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5D841885-CE73-463A-AF6C-73ADA215DACB}"/>
              </a:ext>
            </a:extLst>
          </p:cNvPr>
          <p:cNvCxnSpPr>
            <a:cxnSpLocks/>
          </p:cNvCxnSpPr>
          <p:nvPr/>
        </p:nvCxnSpPr>
        <p:spPr>
          <a:xfrm>
            <a:off x="2043684" y="1412254"/>
            <a:ext cx="0" cy="22097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Left Brace 48">
            <a:extLst>
              <a:ext uri="{FF2B5EF4-FFF2-40B4-BE49-F238E27FC236}">
                <a16:creationId xmlns:a16="http://schemas.microsoft.com/office/drawing/2014/main" id="{21CBC102-6CF0-4815-B53F-08194CB9A61F}"/>
              </a:ext>
            </a:extLst>
          </p:cNvPr>
          <p:cNvSpPr/>
          <p:nvPr/>
        </p:nvSpPr>
        <p:spPr>
          <a:xfrm rot="5400000">
            <a:off x="2764921" y="604310"/>
            <a:ext cx="209357" cy="1508935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Line 8">
            <a:extLst>
              <a:ext uri="{FF2B5EF4-FFF2-40B4-BE49-F238E27FC236}">
                <a16:creationId xmlns:a16="http://schemas.microsoft.com/office/drawing/2014/main" id="{C28E5861-348C-48B6-B046-289745B7F68E}"/>
              </a:ext>
            </a:extLst>
          </p:cNvPr>
          <p:cNvSpPr>
            <a:spLocks noChangeShapeType="1"/>
          </p:cNvSpPr>
          <p:nvPr/>
        </p:nvSpPr>
        <p:spPr bwMode="auto">
          <a:xfrm>
            <a:off x="4029455" y="1497010"/>
            <a:ext cx="233172" cy="914396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 sz="1800"/>
          </a:p>
        </p:txBody>
      </p:sp>
      <p:sp>
        <p:nvSpPr>
          <p:cNvPr id="53" name="Line 10">
            <a:extLst>
              <a:ext uri="{FF2B5EF4-FFF2-40B4-BE49-F238E27FC236}">
                <a16:creationId xmlns:a16="http://schemas.microsoft.com/office/drawing/2014/main" id="{9A4B2DD4-4B02-437B-BB83-4F7B9A2CF525}"/>
              </a:ext>
            </a:extLst>
          </p:cNvPr>
          <p:cNvSpPr>
            <a:spLocks noChangeShapeType="1"/>
          </p:cNvSpPr>
          <p:nvPr/>
        </p:nvSpPr>
        <p:spPr bwMode="auto">
          <a:xfrm>
            <a:off x="4029455" y="1497010"/>
            <a:ext cx="973836" cy="1940802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 sz="1800"/>
          </a:p>
        </p:txBody>
      </p:sp>
      <p:sp>
        <p:nvSpPr>
          <p:cNvPr id="54" name="Line 8">
            <a:extLst>
              <a:ext uri="{FF2B5EF4-FFF2-40B4-BE49-F238E27FC236}">
                <a16:creationId xmlns:a16="http://schemas.microsoft.com/office/drawing/2014/main" id="{B9977CEC-36B2-47AE-B7D3-263742D3537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093463" y="1538722"/>
            <a:ext cx="1028700" cy="872679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 sz="1800"/>
          </a:p>
        </p:txBody>
      </p:sp>
      <p:sp>
        <p:nvSpPr>
          <p:cNvPr id="55" name="Line 8">
            <a:extLst>
              <a:ext uri="{FF2B5EF4-FFF2-40B4-BE49-F238E27FC236}">
                <a16:creationId xmlns:a16="http://schemas.microsoft.com/office/drawing/2014/main" id="{B3494A30-35FA-43E3-96DE-86891167E568}"/>
              </a:ext>
            </a:extLst>
          </p:cNvPr>
          <p:cNvSpPr>
            <a:spLocks noChangeShapeType="1"/>
          </p:cNvSpPr>
          <p:nvPr/>
        </p:nvSpPr>
        <p:spPr bwMode="auto">
          <a:xfrm>
            <a:off x="4137841" y="2447709"/>
            <a:ext cx="289378" cy="990102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 sz="1800"/>
          </a:p>
        </p:txBody>
      </p:sp>
      <p:sp>
        <p:nvSpPr>
          <p:cNvPr id="56" name="Line 8">
            <a:extLst>
              <a:ext uri="{FF2B5EF4-FFF2-40B4-BE49-F238E27FC236}">
                <a16:creationId xmlns:a16="http://schemas.microsoft.com/office/drawing/2014/main" id="{7FDAE904-5D04-4EA6-8F55-43E9896D14E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049269" y="2447694"/>
            <a:ext cx="1013458" cy="1003859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 sz="1800"/>
          </a:p>
        </p:txBody>
      </p:sp>
      <p:sp>
        <p:nvSpPr>
          <p:cNvPr id="57" name="Line 8">
            <a:extLst>
              <a:ext uri="{FF2B5EF4-FFF2-40B4-BE49-F238E27FC236}">
                <a16:creationId xmlns:a16="http://schemas.microsoft.com/office/drawing/2014/main" id="{0240B623-A94C-4B4D-A3B2-7C8D41FD5B7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049269" y="1533293"/>
            <a:ext cx="1173677" cy="1918257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 sz="1800"/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1E7AD379-423D-4696-A560-680FE0FC8F4E}"/>
              </a:ext>
            </a:extLst>
          </p:cNvPr>
          <p:cNvCxnSpPr>
            <a:cxnSpLocks/>
          </p:cNvCxnSpPr>
          <p:nvPr/>
        </p:nvCxnSpPr>
        <p:spPr>
          <a:xfrm>
            <a:off x="5592572" y="1412254"/>
            <a:ext cx="0" cy="22097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D444AEB1-8C22-4E7C-9273-AF4529FEE3A1}"/>
                  </a:ext>
                </a:extLst>
              </p:cNvPr>
              <p:cNvSpPr/>
              <p:nvPr/>
            </p:nvSpPr>
            <p:spPr>
              <a:xfrm>
                <a:off x="1190492" y="717097"/>
                <a:ext cx="4032453" cy="49128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</m:e>
                        <m:sub>
                          <m:r>
                            <a:rPr lang="en-US" alt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𝑑𝑒𝑙𝑎𝑦</m:t>
                          </m:r>
                        </m:sub>
                      </m:sSub>
                      <m:r>
                        <a:rPr lang="en-US" alt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alt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</m:e>
                        <m:sub>
                          <m:r>
                            <a:rPr lang="en-US" alt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𝑝𝑟𝑜𝑐</m:t>
                          </m:r>
                        </m:sub>
                      </m:sSub>
                      <m:r>
                        <a:rPr lang="en-US" alt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</m:e>
                        <m:sub>
                          <m:r>
                            <a:rPr lang="en-US" alt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𝑑𝑟𝑖𝑓𝑡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D444AEB1-8C22-4E7C-9273-AF4529FEE3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0492" y="717097"/>
                <a:ext cx="4032453" cy="491288"/>
              </a:xfrm>
              <a:prstGeom prst="rect">
                <a:avLst/>
              </a:prstGeom>
              <a:blipFill>
                <a:blip r:embed="rId2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Line 8">
            <a:extLst>
              <a:ext uri="{FF2B5EF4-FFF2-40B4-BE49-F238E27FC236}">
                <a16:creationId xmlns:a16="http://schemas.microsoft.com/office/drawing/2014/main" id="{BA1387AD-DA7B-45E6-91AE-F59A019D5C21}"/>
              </a:ext>
            </a:extLst>
          </p:cNvPr>
          <p:cNvSpPr>
            <a:spLocks noChangeShapeType="1"/>
          </p:cNvSpPr>
          <p:nvPr/>
        </p:nvSpPr>
        <p:spPr bwMode="auto">
          <a:xfrm>
            <a:off x="5727213" y="1511045"/>
            <a:ext cx="233172" cy="914396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 sz="1800"/>
          </a:p>
        </p:txBody>
      </p:sp>
      <p:sp>
        <p:nvSpPr>
          <p:cNvPr id="30" name="Line 10">
            <a:extLst>
              <a:ext uri="{FF2B5EF4-FFF2-40B4-BE49-F238E27FC236}">
                <a16:creationId xmlns:a16="http://schemas.microsoft.com/office/drawing/2014/main" id="{8E3C87EC-1762-4FF6-8AEB-2FA5B4738299}"/>
              </a:ext>
            </a:extLst>
          </p:cNvPr>
          <p:cNvSpPr>
            <a:spLocks noChangeShapeType="1"/>
          </p:cNvSpPr>
          <p:nvPr/>
        </p:nvSpPr>
        <p:spPr bwMode="auto">
          <a:xfrm>
            <a:off x="5727213" y="1511045"/>
            <a:ext cx="973836" cy="1940802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 sz="1800"/>
          </a:p>
        </p:txBody>
      </p:sp>
      <p:sp>
        <p:nvSpPr>
          <p:cNvPr id="34" name="Line 8">
            <a:extLst>
              <a:ext uri="{FF2B5EF4-FFF2-40B4-BE49-F238E27FC236}">
                <a16:creationId xmlns:a16="http://schemas.microsoft.com/office/drawing/2014/main" id="{740D41A4-E08B-4444-89AC-7C21119A8BD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791221" y="1552757"/>
            <a:ext cx="1028700" cy="872679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 sz="1800"/>
          </a:p>
        </p:txBody>
      </p:sp>
      <p:sp>
        <p:nvSpPr>
          <p:cNvPr id="41" name="Line 8">
            <a:extLst>
              <a:ext uri="{FF2B5EF4-FFF2-40B4-BE49-F238E27FC236}">
                <a16:creationId xmlns:a16="http://schemas.microsoft.com/office/drawing/2014/main" id="{190F2283-3129-4CAD-9465-9168C6973C1E}"/>
              </a:ext>
            </a:extLst>
          </p:cNvPr>
          <p:cNvSpPr>
            <a:spLocks noChangeShapeType="1"/>
          </p:cNvSpPr>
          <p:nvPr/>
        </p:nvSpPr>
        <p:spPr bwMode="auto">
          <a:xfrm>
            <a:off x="5835599" y="2461744"/>
            <a:ext cx="289378" cy="990102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 sz="1800"/>
          </a:p>
        </p:txBody>
      </p:sp>
      <p:sp>
        <p:nvSpPr>
          <p:cNvPr id="42" name="Line 8">
            <a:extLst>
              <a:ext uri="{FF2B5EF4-FFF2-40B4-BE49-F238E27FC236}">
                <a16:creationId xmlns:a16="http://schemas.microsoft.com/office/drawing/2014/main" id="{F4FA56C4-6814-4E4B-BBED-2E48DAC91B7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727213" y="2461730"/>
            <a:ext cx="1033272" cy="989819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 sz="1800"/>
          </a:p>
        </p:txBody>
      </p:sp>
      <p:sp>
        <p:nvSpPr>
          <p:cNvPr id="43" name="Line 8">
            <a:extLst>
              <a:ext uri="{FF2B5EF4-FFF2-40B4-BE49-F238E27FC236}">
                <a16:creationId xmlns:a16="http://schemas.microsoft.com/office/drawing/2014/main" id="{E8B2B1FE-5953-4B49-A7A5-13F14BD6186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727213" y="1547329"/>
            <a:ext cx="1193491" cy="1904215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 sz="1800"/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2E3897D4-0136-4EDA-AD82-CD175B62DE5B}"/>
              </a:ext>
            </a:extLst>
          </p:cNvPr>
          <p:cNvCxnSpPr>
            <a:cxnSpLocks/>
          </p:cNvCxnSpPr>
          <p:nvPr/>
        </p:nvCxnSpPr>
        <p:spPr>
          <a:xfrm>
            <a:off x="7290330" y="1426289"/>
            <a:ext cx="0" cy="22097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BCEFE9B-1A39-4083-A5D0-580ECB0A081F}"/>
              </a:ext>
            </a:extLst>
          </p:cNvPr>
          <p:cNvSpPr txBox="1"/>
          <p:nvPr/>
        </p:nvSpPr>
        <p:spPr>
          <a:xfrm>
            <a:off x="1627634" y="3949067"/>
            <a:ext cx="832099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2000" dirty="0">
                <a:latin typeface="+mn-lt"/>
              </a:rPr>
              <a:t>Block</a:t>
            </a:r>
            <a:r>
              <a:rPr lang="en-US" sz="2000" baseline="-25000" dirty="0">
                <a:latin typeface="+mn-lt"/>
              </a:rPr>
              <a:t>0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61A1495-8C94-4116-9F70-C9E43918F812}"/>
              </a:ext>
            </a:extLst>
          </p:cNvPr>
          <p:cNvSpPr txBox="1"/>
          <p:nvPr/>
        </p:nvSpPr>
        <p:spPr>
          <a:xfrm>
            <a:off x="3286450" y="3949067"/>
            <a:ext cx="832099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2000" dirty="0">
                <a:latin typeface="+mn-lt"/>
              </a:rPr>
              <a:t>Block</a:t>
            </a:r>
            <a:r>
              <a:rPr lang="en-US" sz="2000" baseline="-25000" dirty="0">
                <a:latin typeface="+mn-lt"/>
              </a:rPr>
              <a:t>1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0C2F93E-4AEF-47EA-8D1C-DAB0DF845662}"/>
              </a:ext>
            </a:extLst>
          </p:cNvPr>
          <p:cNvSpPr txBox="1"/>
          <p:nvPr/>
        </p:nvSpPr>
        <p:spPr>
          <a:xfrm>
            <a:off x="5176522" y="3945928"/>
            <a:ext cx="832099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2000" dirty="0">
                <a:latin typeface="+mn-lt"/>
              </a:rPr>
              <a:t>Block</a:t>
            </a:r>
            <a:r>
              <a:rPr lang="en-US" sz="2000" baseline="-25000" dirty="0">
                <a:latin typeface="+mn-lt"/>
              </a:rPr>
              <a:t>2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59A162C-5715-43D0-90EF-24E873A591AF}"/>
              </a:ext>
            </a:extLst>
          </p:cNvPr>
          <p:cNvSpPr txBox="1"/>
          <p:nvPr/>
        </p:nvSpPr>
        <p:spPr>
          <a:xfrm>
            <a:off x="6874280" y="3945928"/>
            <a:ext cx="832099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2000" dirty="0">
                <a:latin typeface="+mn-lt"/>
              </a:rPr>
              <a:t>Block</a:t>
            </a:r>
            <a:r>
              <a:rPr lang="en-US" sz="2000" baseline="-25000" dirty="0">
                <a:latin typeface="+mn-lt"/>
              </a:rPr>
              <a:t>3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DA2C946-F25A-42A4-852A-BA4A72853CA7}"/>
              </a:ext>
            </a:extLst>
          </p:cNvPr>
          <p:cNvCxnSpPr>
            <a:stCxn id="45" idx="1"/>
            <a:endCxn id="4" idx="3"/>
          </p:cNvCxnSpPr>
          <p:nvPr/>
        </p:nvCxnSpPr>
        <p:spPr>
          <a:xfrm flipH="1">
            <a:off x="2459733" y="4149122"/>
            <a:ext cx="826717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5C0B4D6C-78B4-4597-8F82-50290293A547}"/>
              </a:ext>
            </a:extLst>
          </p:cNvPr>
          <p:cNvCxnSpPr>
            <a:cxnSpLocks/>
            <a:stCxn id="46" idx="1"/>
            <a:endCxn id="45" idx="3"/>
          </p:cNvCxnSpPr>
          <p:nvPr/>
        </p:nvCxnSpPr>
        <p:spPr>
          <a:xfrm flipH="1">
            <a:off x="4118549" y="4145983"/>
            <a:ext cx="1057973" cy="3139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DEB6160D-7989-46DD-9A16-B7B87338CDC2}"/>
              </a:ext>
            </a:extLst>
          </p:cNvPr>
          <p:cNvCxnSpPr>
            <a:cxnSpLocks/>
            <a:stCxn id="47" idx="1"/>
            <a:endCxn id="46" idx="3"/>
          </p:cNvCxnSpPr>
          <p:nvPr/>
        </p:nvCxnSpPr>
        <p:spPr>
          <a:xfrm flipH="1">
            <a:off x="6008621" y="4145983"/>
            <a:ext cx="865659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D777C54C-B088-4D4B-9FB4-01861C013065}"/>
              </a:ext>
            </a:extLst>
          </p:cNvPr>
          <p:cNvCxnSpPr>
            <a:cxnSpLocks/>
          </p:cNvCxnSpPr>
          <p:nvPr/>
        </p:nvCxnSpPr>
        <p:spPr>
          <a:xfrm flipH="1">
            <a:off x="7706380" y="4145983"/>
            <a:ext cx="357104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矩形 48">
            <a:extLst>
              <a:ext uri="{FF2B5EF4-FFF2-40B4-BE49-F238E27FC236}">
                <a16:creationId xmlns:a16="http://schemas.microsoft.com/office/drawing/2014/main" id="{439405C3-0F87-4511-A40F-3C6FEE3BDE9E}"/>
              </a:ext>
            </a:extLst>
          </p:cNvPr>
          <p:cNvSpPr/>
          <p:nvPr/>
        </p:nvSpPr>
        <p:spPr>
          <a:xfrm>
            <a:off x="7572247" y="3918788"/>
            <a:ext cx="87375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altLang="zh-CN" sz="1600" dirty="0">
                <a:ea typeface="宋体" pitchFamily="2" charset="-122"/>
              </a:rPr>
              <a:t>…</a:t>
            </a:r>
          </a:p>
        </p:txBody>
      </p:sp>
      <p:sp>
        <p:nvSpPr>
          <p:cNvPr id="62" name="矩形 48">
            <a:extLst>
              <a:ext uri="{FF2B5EF4-FFF2-40B4-BE49-F238E27FC236}">
                <a16:creationId xmlns:a16="http://schemas.microsoft.com/office/drawing/2014/main" id="{96C9D763-8B8B-4701-A1DE-44883F18DC9E}"/>
              </a:ext>
            </a:extLst>
          </p:cNvPr>
          <p:cNvSpPr/>
          <p:nvPr/>
        </p:nvSpPr>
        <p:spPr>
          <a:xfrm>
            <a:off x="2115132" y="3907088"/>
            <a:ext cx="12004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altLang="zh-CN" sz="1200" dirty="0">
                <a:ea typeface="宋体" pitchFamily="2" charset="-122"/>
              </a:rPr>
              <a:t>10 mins</a:t>
            </a:r>
          </a:p>
        </p:txBody>
      </p:sp>
      <p:sp>
        <p:nvSpPr>
          <p:cNvPr id="63" name="矩形 48">
            <a:extLst>
              <a:ext uri="{FF2B5EF4-FFF2-40B4-BE49-F238E27FC236}">
                <a16:creationId xmlns:a16="http://schemas.microsoft.com/office/drawing/2014/main" id="{8B31B768-6B50-4B9D-ADE0-7FB4C67912E6}"/>
              </a:ext>
            </a:extLst>
          </p:cNvPr>
          <p:cNvSpPr/>
          <p:nvPr/>
        </p:nvSpPr>
        <p:spPr>
          <a:xfrm>
            <a:off x="3888159" y="3905121"/>
            <a:ext cx="12004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altLang="zh-CN" sz="1200" dirty="0">
                <a:ea typeface="宋体" pitchFamily="2" charset="-122"/>
              </a:rPr>
              <a:t>10 mins</a:t>
            </a:r>
          </a:p>
        </p:txBody>
      </p:sp>
      <p:sp>
        <p:nvSpPr>
          <p:cNvPr id="64" name="矩形 48">
            <a:extLst>
              <a:ext uri="{FF2B5EF4-FFF2-40B4-BE49-F238E27FC236}">
                <a16:creationId xmlns:a16="http://schemas.microsoft.com/office/drawing/2014/main" id="{975F727C-7006-4A0D-89F9-8EF7D8E4FB8F}"/>
              </a:ext>
            </a:extLst>
          </p:cNvPr>
          <p:cNvSpPr/>
          <p:nvPr/>
        </p:nvSpPr>
        <p:spPr>
          <a:xfrm>
            <a:off x="5648925" y="3903713"/>
            <a:ext cx="12004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altLang="zh-CN" sz="1200" dirty="0">
                <a:ea typeface="宋体" pitchFamily="2" charset="-122"/>
              </a:rPr>
              <a:t>10 mins</a:t>
            </a:r>
          </a:p>
        </p:txBody>
      </p:sp>
      <p:pic>
        <p:nvPicPr>
          <p:cNvPr id="65" name="Picture 64">
            <a:extLst>
              <a:ext uri="{FF2B5EF4-FFF2-40B4-BE49-F238E27FC236}">
                <a16:creationId xmlns:a16="http://schemas.microsoft.com/office/drawing/2014/main" id="{1A6B9E74-0965-42F4-AC3F-AA7CEE43BA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661" y="3742628"/>
            <a:ext cx="1001785" cy="832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818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500"/>
                            </p:stCondLst>
                            <p:childTnLst>
                              <p:par>
                                <p:cTn id="4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0"/>
                            </p:stCondLst>
                            <p:childTnLst>
                              <p:par>
                                <p:cTn id="4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500"/>
                            </p:stCondLst>
                            <p:childTnLst>
                              <p:par>
                                <p:cTn id="5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6000"/>
                            </p:stCondLst>
                            <p:childTnLst>
                              <p:par>
                                <p:cTn id="5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" grpId="0" animBg="1"/>
      <p:bldP spid="45" grpId="0" animBg="1"/>
      <p:bldP spid="46" grpId="0" animBg="1"/>
      <p:bldP spid="47" grpId="0" animBg="1"/>
      <p:bldP spid="61" grpId="0"/>
      <p:bldP spid="62" grpId="0"/>
      <p:bldP spid="63" grpId="0"/>
      <p:bldP spid="64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513B55-F035-4A04-B03B-D8216606C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Asynchronous message passing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DAF7B39-A3B9-4348-9513-FA64DEE1425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46304" y="949504"/>
                <a:ext cx="8997696" cy="2752195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altLang="en-US" sz="2000" dirty="0">
                    <a:ea typeface="ＭＳ Ｐゴシック" panose="020B0600070205080204" pitchFamily="34" charset="-128"/>
                  </a:rPr>
                  <a:t>Much simpler…</a:t>
                </a:r>
              </a:p>
              <a:p>
                <a:r>
                  <a:rPr lang="en-US" altLang="en-US" sz="2000" dirty="0">
                    <a:ea typeface="ＭＳ Ｐゴシック" panose="020B0600070205080204" pitchFamily="34" charset="-128"/>
                  </a:rPr>
                  <a:t>no assumptions</a:t>
                </a:r>
              </a:p>
              <a:p>
                <a:pPr lvl="1">
                  <a:buFont typeface="Wingdings" panose="05000000000000000000" pitchFamily="2" charset="2"/>
                  <a:buChar char="Ø"/>
                </a:pPr>
                <a:r>
                  <a:rPr lang="en-US" altLang="en-US" sz="1800" dirty="0">
                    <a:ea typeface="ＭＳ Ｐゴシック" panose="020B0600070205080204" pitchFamily="34" charset="-128"/>
                  </a:rPr>
                  <a:t>On process speed, propagation delay, clock drifts</a:t>
                </a:r>
              </a:p>
              <a:p>
                <a:pPr lvl="1"/>
                <a:endParaRPr lang="en-US" altLang="en-US" sz="2000" dirty="0">
                  <a:ea typeface="ＭＳ Ｐゴシック" panose="020B0600070205080204" pitchFamily="34" charset="-128"/>
                </a:endParaRPr>
              </a:p>
              <a:p>
                <a:r>
                  <a:rPr lang="en-US" altLang="en-US" sz="2000" dirty="0">
                    <a:ea typeface="ＭＳ Ｐゴシック" panose="020B0600070205080204" pitchFamily="34" charset="-128"/>
                  </a:rPr>
                  <a:t>Eventually synchronous: models “in between”</a:t>
                </a:r>
              </a:p>
              <a:p>
                <a:pPr lvl="1">
                  <a:buFont typeface="Wingdings" panose="05000000000000000000" pitchFamily="2" charset="2"/>
                  <a:buChar char="Ø"/>
                </a:pPr>
                <a:r>
                  <a:rPr lang="en-US" altLang="en-US" sz="1800" dirty="0">
                    <a:ea typeface="ＭＳ Ｐゴシック" panose="020B0600070205080204" pitchFamily="34" charset="-128"/>
                  </a:rPr>
                  <a:t>In practice, distributed systems are synchronous most of the time</a:t>
                </a:r>
              </a:p>
              <a:p>
                <a:pPr lvl="1">
                  <a:buFont typeface="Wingdings" panose="05000000000000000000" pitchFamily="2" charset="2"/>
                  <a:buChar char="Ø"/>
                </a:pPr>
                <a:r>
                  <a:rPr lang="en-US" altLang="en-US" sz="1800" dirty="0">
                    <a:ea typeface="ＭＳ Ｐゴシック" panose="020B0600070205080204" pitchFamily="34" charset="-128"/>
                  </a:rPr>
                  <a:t>Formally, propagation delay(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</m:e>
                      <m:sub>
                        <m:r>
                          <a:rPr lang="en-US" alt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𝑑𝑒𝑙𝑎𝑦</m:t>
                        </m:r>
                      </m:sub>
                    </m:sSub>
                    <m:r>
                      <a:rPr lang="en-US" alt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en-US" sz="1800" dirty="0">
                    <a:ea typeface="ＭＳ Ｐゴシック" panose="020B0600070205080204" pitchFamily="34" charset="-128"/>
                  </a:rPr>
                  <a:t> and process speed</a:t>
                </a:r>
                <a14:m>
                  <m:oMath xmlns:m="http://schemas.openxmlformats.org/officeDocument/2006/math">
                    <m:r>
                      <a:rPr lang="en-US" altLang="en-US" sz="1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</m:e>
                      <m:sub>
                        <m:r>
                          <a:rPr lang="en-US" alt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𝑝𝑟𝑜𝑐</m:t>
                        </m:r>
                      </m:sub>
                    </m:sSub>
                    <m:r>
                      <a:rPr lang="en-US" alt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en-US" sz="1800" dirty="0">
                    <a:ea typeface="ＭＳ Ｐゴシック" panose="020B0600070205080204" pitchFamily="34" charset="-128"/>
                  </a:rPr>
                  <a:t> are bounded after some </a:t>
                </a:r>
                <a:r>
                  <a:rPr lang="en-US" altLang="en-US" sz="1800" dirty="0">
                    <a:solidFill>
                      <a:srgbClr val="C00000"/>
                    </a:solidFill>
                    <a:ea typeface="ＭＳ Ｐゴシック" panose="020B0600070205080204" pitchFamily="34" charset="-128"/>
                  </a:rPr>
                  <a:t>unknown</a:t>
                </a:r>
                <a:r>
                  <a:rPr lang="en-US" altLang="en-US" sz="1800" dirty="0">
                    <a:ea typeface="ＭＳ Ｐゴシック" panose="020B0600070205080204" pitchFamily="34" charset="-128"/>
                  </a:rPr>
                  <a:t> time</a:t>
                </a:r>
              </a:p>
              <a:p>
                <a:pPr lvl="1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∆=∆</m:t>
                        </m:r>
                      </m:e>
                      <m:sub>
                        <m:r>
                          <a:rPr lang="en-US" alt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𝑑𝑒𝑙𝑎𝑦</m:t>
                        </m:r>
                      </m:sub>
                    </m:sSub>
                    <m:r>
                      <a:rPr lang="en-US" alt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</m:e>
                      <m:sub>
                        <m:r>
                          <a:rPr lang="en-US" alt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𝑝𝑟𝑜𝑐</m:t>
                        </m:r>
                      </m:sub>
                    </m:sSub>
                  </m:oMath>
                </a14:m>
                <a:endParaRPr lang="en-US" altLang="en-US" sz="18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>
                  <a:buFont typeface="Wingdings" panose="05000000000000000000" pitchFamily="2" charset="2"/>
                  <a:buChar char="Ø"/>
                </a:pPr>
                <a:r>
                  <a:rPr lang="en-US" altLang="en-US" sz="1800" dirty="0">
                    <a:ea typeface="ＭＳ Ｐゴシック" panose="020B0600070205080204" pitchFamily="34" charset="-128"/>
                  </a:rPr>
                  <a:t>Or, </a:t>
                </a:r>
                <a14:m>
                  <m:oMath xmlns:m="http://schemas.openxmlformats.org/officeDocument/2006/math">
                    <m:r>
                      <a:rPr lang="en-US" alt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</m:oMath>
                </a14:m>
                <a:r>
                  <a:rPr lang="en-US" altLang="en-US" sz="1800" dirty="0">
                    <a:ea typeface="ＭＳ Ｐゴシック" panose="020B0600070205080204" pitchFamily="34" charset="-128"/>
                  </a:rPr>
                  <a:t> is not known a priori</a:t>
                </a:r>
              </a:p>
              <a:p>
                <a:pPr lvl="1"/>
                <a:endParaRPr lang="en-US" altLang="en-US" dirty="0">
                  <a:ea typeface="ＭＳ Ｐゴシック" panose="020B0600070205080204" pitchFamily="34" charset="-128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DAF7B39-A3B9-4348-9513-FA64DEE1425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46304" y="949504"/>
                <a:ext cx="8997696" cy="2752195"/>
              </a:xfrm>
              <a:blipFill>
                <a:blip r:embed="rId2"/>
                <a:stretch>
                  <a:fillRect l="-474" t="-3326" b="-2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372" name="Slide Number Placeholder 3">
            <a:extLst>
              <a:ext uri="{FF2B5EF4-FFF2-40B4-BE49-F238E27FC236}">
                <a16:creationId xmlns:a16="http://schemas.microsoft.com/office/drawing/2014/main" id="{069D85FD-AAB3-44F5-94CE-33FF6D1E6AC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557213" indent="-2143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857250" indent="-1714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200150" indent="-1714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1543050" indent="-1714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163C639E-BC4B-4345-BA9D-9B94D64BF102}" type="slidenum">
              <a:rPr lang="fr-FR" altLang="en-US">
                <a:solidFill>
                  <a:schemeClr val="bg2"/>
                </a:solidFill>
                <a:latin typeface="Eurostile LT Std"/>
              </a:rPr>
              <a:pPr eaLnBrk="1" hangingPunct="1"/>
              <a:t>37</a:t>
            </a:fld>
            <a:endParaRPr lang="fr-FR" altLang="en-US">
              <a:solidFill>
                <a:schemeClr val="bg2"/>
              </a:solidFill>
              <a:latin typeface="Eurostile LT Std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6F1926A-E780-47E8-9363-8A672A092CF5}"/>
              </a:ext>
            </a:extLst>
          </p:cNvPr>
          <p:cNvCxnSpPr>
            <a:cxnSpLocks/>
          </p:cNvCxnSpPr>
          <p:nvPr/>
        </p:nvCxnSpPr>
        <p:spPr>
          <a:xfrm>
            <a:off x="498348" y="4497324"/>
            <a:ext cx="784098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Left Brace 7">
            <a:extLst>
              <a:ext uri="{FF2B5EF4-FFF2-40B4-BE49-F238E27FC236}">
                <a16:creationId xmlns:a16="http://schemas.microsoft.com/office/drawing/2014/main" id="{D1A147D2-0EDC-4E4C-8891-23BB1E0EC46F}"/>
              </a:ext>
            </a:extLst>
          </p:cNvPr>
          <p:cNvSpPr/>
          <p:nvPr/>
        </p:nvSpPr>
        <p:spPr>
          <a:xfrm rot="5400000">
            <a:off x="855875" y="3963496"/>
            <a:ext cx="104678" cy="689028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D110275-388C-42C7-9058-AEF588304ECD}"/>
              </a:ext>
            </a:extLst>
          </p:cNvPr>
          <p:cNvSpPr/>
          <p:nvPr/>
        </p:nvSpPr>
        <p:spPr>
          <a:xfrm>
            <a:off x="361188" y="3889231"/>
            <a:ext cx="109998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400" dirty="0">
                <a:ea typeface="ＭＳ Ｐゴシック" panose="020B0600070205080204" pitchFamily="34" charset="-128"/>
              </a:rPr>
              <a:t>asynchrony</a:t>
            </a:r>
            <a:endParaRPr lang="en-US" sz="1400" dirty="0"/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9D94895A-0981-439A-8A61-6D9F9FFC5444}"/>
              </a:ext>
            </a:extLst>
          </p:cNvPr>
          <p:cNvSpPr/>
          <p:nvPr/>
        </p:nvSpPr>
        <p:spPr>
          <a:xfrm rot="5400000">
            <a:off x="2724389" y="2872223"/>
            <a:ext cx="104679" cy="2871578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6FCB305-DCD4-4AB5-ACAB-A9D0D362B400}"/>
              </a:ext>
            </a:extLst>
          </p:cNvPr>
          <p:cNvSpPr/>
          <p:nvPr/>
        </p:nvSpPr>
        <p:spPr>
          <a:xfrm>
            <a:off x="2316562" y="3918562"/>
            <a:ext cx="100059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400" dirty="0">
                <a:ea typeface="ＭＳ Ｐゴシック" panose="020B0600070205080204" pitchFamily="34" charset="-128"/>
              </a:rPr>
              <a:t>synchrony</a:t>
            </a:r>
            <a:endParaRPr lang="en-US" sz="1400" dirty="0"/>
          </a:p>
        </p:txBody>
      </p:sp>
      <p:sp>
        <p:nvSpPr>
          <p:cNvPr id="12" name="Left Brace 11">
            <a:extLst>
              <a:ext uri="{FF2B5EF4-FFF2-40B4-BE49-F238E27FC236}">
                <a16:creationId xmlns:a16="http://schemas.microsoft.com/office/drawing/2014/main" id="{EC734309-F6F6-426A-A1D9-A4C971F3E70A}"/>
              </a:ext>
            </a:extLst>
          </p:cNvPr>
          <p:cNvSpPr/>
          <p:nvPr/>
        </p:nvSpPr>
        <p:spPr>
          <a:xfrm rot="5400000">
            <a:off x="4589674" y="3963496"/>
            <a:ext cx="104678" cy="689028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E59F4D3-E26D-4C99-A4CB-C0787D06D003}"/>
              </a:ext>
            </a:extLst>
          </p:cNvPr>
          <p:cNvSpPr/>
          <p:nvPr/>
        </p:nvSpPr>
        <p:spPr>
          <a:xfrm>
            <a:off x="4107262" y="3947894"/>
            <a:ext cx="109998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400" dirty="0">
                <a:ea typeface="ＭＳ Ｐゴシック" panose="020B0600070205080204" pitchFamily="34" charset="-128"/>
              </a:rPr>
              <a:t>asynchrony</a:t>
            </a:r>
            <a:endParaRPr lang="en-US" sz="1400" dirty="0"/>
          </a:p>
        </p:txBody>
      </p:sp>
      <p:sp>
        <p:nvSpPr>
          <p:cNvPr id="15" name="Left Brace 14">
            <a:extLst>
              <a:ext uri="{FF2B5EF4-FFF2-40B4-BE49-F238E27FC236}">
                <a16:creationId xmlns:a16="http://schemas.microsoft.com/office/drawing/2014/main" id="{E38DF49C-E064-4A22-BEA0-22B5E88D8A33}"/>
              </a:ext>
            </a:extLst>
          </p:cNvPr>
          <p:cNvSpPr/>
          <p:nvPr/>
        </p:nvSpPr>
        <p:spPr>
          <a:xfrm rot="5400000">
            <a:off x="6432057" y="2872222"/>
            <a:ext cx="104679" cy="2871578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2CBF24F-89BD-402C-99C2-1A7ED396B7BC}"/>
              </a:ext>
            </a:extLst>
          </p:cNvPr>
          <p:cNvSpPr/>
          <p:nvPr/>
        </p:nvSpPr>
        <p:spPr>
          <a:xfrm>
            <a:off x="5993750" y="3918561"/>
            <a:ext cx="100059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400" dirty="0">
                <a:ea typeface="ＭＳ Ｐゴシック" panose="020B0600070205080204" pitchFamily="34" charset="-128"/>
              </a:rPr>
              <a:t>synchrony</a:t>
            </a:r>
            <a:endParaRPr lang="en-US" sz="14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95F8ED9-C15B-447A-89DB-8D486DAC1BFF}"/>
              </a:ext>
            </a:extLst>
          </p:cNvPr>
          <p:cNvSpPr/>
          <p:nvPr/>
        </p:nvSpPr>
        <p:spPr>
          <a:xfrm>
            <a:off x="8339328" y="4340537"/>
            <a:ext cx="52290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ea typeface="ＭＳ Ｐゴシック" panose="020B0600070205080204" pitchFamily="34" charset="-128"/>
              </a:rPr>
              <a:t>time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831448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7" grpId="0"/>
      <p:bldP spid="10" grpId="0" animBg="1"/>
      <p:bldP spid="11" grpId="0"/>
      <p:bldP spid="12" grpId="0" animBg="1"/>
      <p:bldP spid="13" grpId="0"/>
      <p:bldP spid="15" grpId="0" animBg="1"/>
      <p:bldP spid="16" grpId="0"/>
      <p:bldP spid="17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5E597-D854-43F8-B6DF-C07913F401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Outline</a:t>
            </a:r>
          </a:p>
        </p:txBody>
      </p:sp>
      <p:sp>
        <p:nvSpPr>
          <p:cNvPr id="53251" name="Content Placeholder 2">
            <a:extLst>
              <a:ext uri="{FF2B5EF4-FFF2-40B4-BE49-F238E27FC236}">
                <a16:creationId xmlns:a16="http://schemas.microsoft.com/office/drawing/2014/main" id="{229B2F6D-E1C4-478E-880A-F37E244C2F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This course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en-US" dirty="0">
                <a:ea typeface="ＭＳ Ｐゴシック" panose="020B0600070205080204" pitchFamily="34" charset="-128"/>
              </a:rPr>
              <a:t>Distributed Computation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en-US" dirty="0">
                <a:ea typeface="ＭＳ Ｐゴシック" panose="020B0600070205080204" pitchFamily="34" charset="-128"/>
              </a:rPr>
              <a:t>Abstracting Failures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en-US" dirty="0">
                <a:ea typeface="ＭＳ Ｐゴシック" panose="020B0600070205080204" pitchFamily="34" charset="-128"/>
              </a:rPr>
              <a:t>Cryptographic Abstractions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en-US" dirty="0">
                <a:ea typeface="ＭＳ Ｐゴシック" panose="020B0600070205080204" pitchFamily="34" charset="-128"/>
              </a:rPr>
              <a:t>Abstracting Communication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en-US" dirty="0">
                <a:ea typeface="ＭＳ Ｐゴシック" panose="020B0600070205080204" pitchFamily="34" charset="-128"/>
              </a:rPr>
              <a:t>Timing Assumptions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en-US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Abstracting time</a:t>
            </a:r>
          </a:p>
        </p:txBody>
      </p:sp>
      <p:sp>
        <p:nvSpPr>
          <p:cNvPr id="53252" name="Slide Number Placeholder 3">
            <a:extLst>
              <a:ext uri="{FF2B5EF4-FFF2-40B4-BE49-F238E27FC236}">
                <a16:creationId xmlns:a16="http://schemas.microsoft.com/office/drawing/2014/main" id="{D6A27B23-A8C0-4980-9EAA-9E04C15A2F1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557213" indent="-2143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857250" indent="-1714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200150" indent="-1714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1543050" indent="-1714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98B27DC7-96E8-4620-AD6E-CF53C6DAE9E8}" type="slidenum">
              <a:rPr lang="fr-FR" altLang="en-US">
                <a:solidFill>
                  <a:schemeClr val="bg2"/>
                </a:solidFill>
                <a:latin typeface="Eurostile LT Std"/>
              </a:rPr>
              <a:pPr eaLnBrk="1" hangingPunct="1"/>
              <a:t>38</a:t>
            </a:fld>
            <a:endParaRPr lang="fr-FR" altLang="en-US">
              <a:solidFill>
                <a:schemeClr val="bg2"/>
              </a:solidFill>
              <a:latin typeface="Eurostile LT Std"/>
            </a:endParaRPr>
          </a:p>
        </p:txBody>
      </p:sp>
    </p:spTree>
    <p:extLst>
      <p:ext uri="{BB962C8B-B14F-4D97-AF65-F5344CB8AC3E}">
        <p14:creationId xmlns:p14="http://schemas.microsoft.com/office/powerpoint/2010/main" val="241092632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9756D-6421-40A6-839E-EF71D2B646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sr-Latn-CS" dirty="0"/>
              <a:t>Failure detectors</a:t>
            </a:r>
            <a:endParaRPr lang="en-US" dirty="0"/>
          </a:p>
        </p:txBody>
      </p:sp>
      <p:sp>
        <p:nvSpPr>
          <p:cNvPr id="9219" name="Content Placeholder 2">
            <a:extLst>
              <a:ext uri="{FF2B5EF4-FFF2-40B4-BE49-F238E27FC236}">
                <a16:creationId xmlns:a16="http://schemas.microsoft.com/office/drawing/2014/main" id="{E77E49E8-352B-4BDA-A536-A34F146191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>
              <a:buFont typeface="Wingdings" panose="05000000000000000000" pitchFamily="2" charset="2"/>
              <a:buNone/>
            </a:pPr>
            <a:endParaRPr lang="sr-Latn-CS" altLang="en-US" dirty="0">
              <a:ea typeface="ＭＳ Ｐゴシック" panose="020B0600070205080204" pitchFamily="34" charset="-128"/>
            </a:endParaRPr>
          </a:p>
          <a:p>
            <a:pPr algn="ctr">
              <a:buFont typeface="Wingdings" panose="05000000000000000000" pitchFamily="2" charset="2"/>
              <a:buNone/>
            </a:pPr>
            <a:r>
              <a:rPr lang="sr-Latn-CS" altLang="en-US" dirty="0">
                <a:ea typeface="ＭＳ Ｐゴシック" panose="020B0600070205080204" pitchFamily="34" charset="-128"/>
              </a:rPr>
              <a:t>When a process in a distributed system</a:t>
            </a:r>
          </a:p>
          <a:p>
            <a:pPr algn="ctr">
              <a:buFont typeface="Wingdings" panose="05000000000000000000" pitchFamily="2" charset="2"/>
              <a:buNone/>
            </a:pPr>
            <a:r>
              <a:rPr lang="sr-Latn-CS" altLang="en-US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fails</a:t>
            </a:r>
            <a:r>
              <a:rPr lang="sr-Latn-CS" altLang="en-US" dirty="0">
                <a:ea typeface="ＭＳ Ｐゴシック" panose="020B0600070205080204" pitchFamily="34" charset="-128"/>
              </a:rPr>
              <a:t> (say </a:t>
            </a:r>
            <a:r>
              <a:rPr lang="sr-Latn-CS" altLang="en-US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crashes</a:t>
            </a:r>
            <a:r>
              <a:rPr lang="sr-Latn-CS" altLang="en-US" dirty="0">
                <a:ea typeface="ＭＳ Ｐゴシック" panose="020B0600070205080204" pitchFamily="34" charset="-128"/>
              </a:rPr>
              <a:t>)</a:t>
            </a:r>
          </a:p>
          <a:p>
            <a:pPr algn="ctr">
              <a:buFont typeface="Wingdings" panose="05000000000000000000" pitchFamily="2" charset="2"/>
              <a:buNone/>
            </a:pPr>
            <a:r>
              <a:rPr lang="sr-Latn-CS" altLang="en-US" dirty="0">
                <a:ea typeface="ＭＳ Ｐゴシック" panose="020B0600070205080204" pitchFamily="34" charset="-128"/>
              </a:rPr>
              <a:t>how can we tell?</a:t>
            </a:r>
          </a:p>
          <a:p>
            <a:pPr algn="ctr">
              <a:buFont typeface="Wingdings" panose="05000000000000000000" pitchFamily="2" charset="2"/>
              <a:buNone/>
            </a:pPr>
            <a:endParaRPr lang="sr-Latn-CS" altLang="en-US" dirty="0">
              <a:ea typeface="ＭＳ Ｐゴシック" panose="020B0600070205080204" pitchFamily="34" charset="-128"/>
            </a:endParaRPr>
          </a:p>
          <a:p>
            <a:pPr algn="ctr">
              <a:buFont typeface="Wingdings" panose="05000000000000000000" pitchFamily="2" charset="2"/>
              <a:buNone/>
            </a:pPr>
            <a:r>
              <a:rPr lang="sr-Latn-CS" altLang="en-US" dirty="0">
                <a:ea typeface="ＭＳ Ｐゴシック" panose="020B0600070205080204" pitchFamily="34" charset="-128"/>
              </a:rPr>
              <a:t>Synchonous vs asynchronous model?</a:t>
            </a:r>
            <a:endParaRPr lang="en-US" altLang="en-US" dirty="0">
              <a:ea typeface="ＭＳ Ｐゴシック" panose="020B0600070205080204" pitchFamily="34" charset="-128"/>
            </a:endParaRPr>
          </a:p>
        </p:txBody>
      </p:sp>
      <p:sp>
        <p:nvSpPr>
          <p:cNvPr id="9220" name="Slide Number Placeholder 3">
            <a:extLst>
              <a:ext uri="{FF2B5EF4-FFF2-40B4-BE49-F238E27FC236}">
                <a16:creationId xmlns:a16="http://schemas.microsoft.com/office/drawing/2014/main" id="{1FAF7BE7-2E32-4C85-9C95-BCF0FB8BA72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557213" indent="-2143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857250" indent="-1714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200150" indent="-1714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1543050" indent="-1714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67492940-8926-4F22-9874-62F7CE243D58}" type="slidenum">
              <a:rPr lang="fr-FR" altLang="en-US">
                <a:solidFill>
                  <a:schemeClr val="bg2"/>
                </a:solidFill>
                <a:latin typeface="Eurostile LT Std"/>
              </a:rPr>
              <a:pPr eaLnBrk="1" hangingPunct="1"/>
              <a:t>39</a:t>
            </a:fld>
            <a:endParaRPr lang="fr-FR" altLang="en-US">
              <a:solidFill>
                <a:schemeClr val="bg2"/>
              </a:solidFill>
              <a:latin typeface="Eurostile LT St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44E91B-DD3C-44E2-BF7B-4E129D03EA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Processes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251" name="Content Placeholder 2">
                <a:extLst>
                  <a:ext uri="{FF2B5EF4-FFF2-40B4-BE49-F238E27FC236}">
                    <a16:creationId xmlns:a16="http://schemas.microsoft.com/office/drawing/2014/main" id="{6EB16808-757F-42C6-9CDC-7A4007D774F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581" y="857250"/>
                <a:ext cx="8855760" cy="3910684"/>
              </a:xfrm>
            </p:spPr>
            <p:txBody>
              <a:bodyPr>
                <a:normAutofit/>
              </a:bodyPr>
              <a:lstStyle/>
              <a:p>
                <a:r>
                  <a:rPr lang="en-US" altLang="en-US" sz="2000" dirty="0">
                    <a:ea typeface="ＭＳ Ｐゴシック" panose="020B0600070205080204" pitchFamily="34" charset="-128"/>
                  </a:rPr>
                  <a:t>Abstract clusters, physical/virtual machines, processors, cores…</a:t>
                </a:r>
              </a:p>
              <a:p>
                <a:endParaRPr lang="en-US" altLang="en-US" sz="2000" dirty="0">
                  <a:ea typeface="ＭＳ Ｐゴシック" panose="020B0600070205080204" pitchFamily="34" charset="-128"/>
                </a:endParaRPr>
              </a:p>
              <a:p>
                <a:r>
                  <a:rPr lang="en-US" altLang="en-US" sz="2000" dirty="0">
                    <a:ea typeface="ＭＳ Ｐゴシック" panose="020B0600070205080204" pitchFamily="34" charset="-128"/>
                  </a:rPr>
                  <a:t>We assume (unless stated otherwise):</a:t>
                </a:r>
              </a:p>
              <a:p>
                <a:pPr lvl="1">
                  <a:buFont typeface="Wingdings" panose="05000000000000000000" pitchFamily="2" charset="2"/>
                  <a:buChar char="Ø"/>
                </a:pPr>
                <a:r>
                  <a:rPr lang="en-US" altLang="en-US" sz="1700" dirty="0">
                    <a:ea typeface="ＭＳ Ｐゴシック" panose="020B0600070205080204" pitchFamily="34" charset="-128"/>
                  </a:rPr>
                  <a:t>Finite set of processes</a:t>
                </a:r>
              </a:p>
              <a:p>
                <a:pPr lvl="2">
                  <a:buFont typeface="Courier New" panose="02070309020205020404" pitchFamily="49" charset="0"/>
                  <a:buChar char="o"/>
                </a:pPr>
                <a:r>
                  <a:rPr lang="en-US" altLang="en-US" sz="1700" dirty="0">
                    <a:ea typeface="ＭＳ Ｐゴシック" panose="020B0600070205080204" pitchFamily="34" charset="-128"/>
                  </a:rPr>
                  <a:t>the set of processes in the system is denoted by Π, where N =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en-US" sz="1700" i="1" smtClean="0">
                            <a:latin typeface="Cambria Math" panose="02040503050406030204" pitchFamily="18" charset="0"/>
                            <a:ea typeface="ＭＳ Ｐゴシック" panose="020B0600070205080204" pitchFamily="34" charset="-128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US" altLang="en-US" sz="1700" dirty="0">
                            <a:ea typeface="ＭＳ Ｐゴシック" panose="020B0600070205080204" pitchFamily="34" charset="-128"/>
                          </a:rPr>
                          <m:t>Π</m:t>
                        </m:r>
                      </m:e>
                    </m:d>
                  </m:oMath>
                </a14:m>
                <a:endParaRPr lang="en-US" altLang="en-US" sz="1700" dirty="0">
                  <a:ea typeface="ＭＳ Ｐゴシック" panose="020B0600070205080204" pitchFamily="34" charset="-128"/>
                </a:endParaRPr>
              </a:p>
              <a:p>
                <a:pPr lvl="2">
                  <a:buFont typeface="Courier New" panose="02070309020205020404" pitchFamily="49" charset="0"/>
                  <a:buChar char="o"/>
                </a:pPr>
                <a:r>
                  <a:rPr lang="en-US" altLang="en-US" sz="1700" dirty="0">
                    <a:ea typeface="ＭＳ Ｐゴシック" panose="020B0600070205080204" pitchFamily="34" charset="-128"/>
                  </a:rPr>
                  <a:t>each process is modeled as a state machine</a:t>
                </a:r>
              </a:p>
              <a:p>
                <a:pPr lvl="2">
                  <a:buFont typeface="Courier New" panose="02070309020205020404" pitchFamily="49" charset="0"/>
                  <a:buChar char="o"/>
                </a:pPr>
                <a:r>
                  <a:rPr lang="en-US" altLang="en-US" sz="1700" dirty="0">
                    <a:ea typeface="ＭＳ Ｐゴシック" panose="020B0600070205080204" pitchFamily="34" charset="-128"/>
                  </a:rPr>
                  <a:t>covers most scenarios except </a:t>
                </a:r>
                <a:r>
                  <a:rPr lang="en-US" altLang="en-US" sz="1700" dirty="0" err="1">
                    <a:ea typeface="ＭＳ Ｐゴシック" panose="020B0600070205080204" pitchFamily="34" charset="-128"/>
                  </a:rPr>
                  <a:t>permissionless</a:t>
                </a:r>
                <a:r>
                  <a:rPr lang="en-US" altLang="en-US" sz="1700" dirty="0">
                    <a:ea typeface="ＭＳ Ｐゴシック" panose="020B0600070205080204" pitchFamily="34" charset="-128"/>
                  </a:rPr>
                  <a:t> settings (e.g., Bitcoin)</a:t>
                </a:r>
              </a:p>
              <a:p>
                <a:pPr lvl="1">
                  <a:buFont typeface="Wingdings" panose="05000000000000000000" pitchFamily="2" charset="2"/>
                  <a:buChar char="Ø"/>
                </a:pPr>
                <a:r>
                  <a:rPr lang="en-US" altLang="en-US" sz="2000" dirty="0">
                    <a:ea typeface="ＭＳ Ｐゴシック" panose="020B0600070205080204" pitchFamily="34" charset="-128"/>
                  </a:rPr>
                  <a:t>Processes have unique identities and know each other</a:t>
                </a:r>
              </a:p>
              <a:p>
                <a:pPr lvl="1">
                  <a:buFont typeface="Wingdings" panose="05000000000000000000" pitchFamily="2" charset="2"/>
                  <a:buChar char="Ø"/>
                </a:pPr>
                <a:r>
                  <a:rPr lang="en-US" altLang="en-US" sz="2000" dirty="0">
                    <a:ea typeface="ＭＳ Ｐゴシック" panose="020B0600070205080204" pitchFamily="34" charset="-128"/>
                  </a:rPr>
                  <a:t>(Message passing) bidirectional point-to-point links</a:t>
                </a:r>
              </a:p>
              <a:p>
                <a:pPr lvl="2">
                  <a:buFont typeface="Courier New" panose="02070309020205020404" pitchFamily="49" charset="0"/>
                  <a:buChar char="o"/>
                </a:pPr>
                <a:r>
                  <a:rPr lang="en-US" altLang="en-US" sz="2000" dirty="0">
                    <a:ea typeface="ＭＳ Ｐゴシック" panose="020B0600070205080204" pitchFamily="34" charset="-128"/>
                  </a:rPr>
                  <a:t>Pairs of processes are connected by a link (or channel) through which the processes exchange messages</a:t>
                </a:r>
              </a:p>
            </p:txBody>
          </p:sp>
        </mc:Choice>
        <mc:Fallback xmlns="">
          <p:sp>
            <p:nvSpPr>
              <p:cNvPr id="53251" name="Content Placeholder 2">
                <a:extLst>
                  <a:ext uri="{FF2B5EF4-FFF2-40B4-BE49-F238E27FC236}">
                    <a16:creationId xmlns:a16="http://schemas.microsoft.com/office/drawing/2014/main" id="{6EB16808-757F-42C6-9CDC-7A4007D774F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581" y="857250"/>
                <a:ext cx="8855760" cy="3910684"/>
              </a:xfrm>
              <a:blipFill>
                <a:blip r:embed="rId2"/>
                <a:stretch>
                  <a:fillRect l="-619" t="-9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276" name="Slide Number Placeholder 3">
            <a:extLst>
              <a:ext uri="{FF2B5EF4-FFF2-40B4-BE49-F238E27FC236}">
                <a16:creationId xmlns:a16="http://schemas.microsoft.com/office/drawing/2014/main" id="{C8358FF2-9E61-4DC9-88B1-6553606F65E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557213" indent="-2143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857250" indent="-1714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200150" indent="-1714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1543050" indent="-1714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9F0ADCA6-AA49-4078-BE75-5815B7FD6096}" type="slidenum">
              <a:rPr lang="fr-FR" altLang="en-US">
                <a:solidFill>
                  <a:schemeClr val="bg2"/>
                </a:solidFill>
                <a:latin typeface="Eurostile LT Std"/>
              </a:rPr>
              <a:pPr eaLnBrk="1" hangingPunct="1"/>
              <a:t>4</a:t>
            </a:fld>
            <a:endParaRPr lang="fr-FR" altLang="en-US">
              <a:solidFill>
                <a:schemeClr val="bg2"/>
              </a:solidFill>
              <a:latin typeface="Eurostile LT St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B9656-6C44-425F-9984-3406FF137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" y="134984"/>
            <a:ext cx="6368310" cy="452135"/>
          </a:xfrm>
        </p:spPr>
        <p:txBody>
          <a:bodyPr/>
          <a:lstStyle/>
          <a:p>
            <a:r>
              <a:rPr lang="en-US" dirty="0"/>
              <a:t>Asynchronous message passing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F6DAF9-6DDB-475E-9CA9-82E8B31406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" y="803454"/>
            <a:ext cx="8794750" cy="4227922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zh-CN" dirty="0"/>
              <a:t>detecting a process failure (with the help of timing assumptions) is unreliable!</a:t>
            </a:r>
          </a:p>
          <a:p>
            <a:endParaRPr lang="en-US" dirty="0"/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1E40EBC2-1151-477E-B19C-798F1BBA8B8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8178" y="2613545"/>
            <a:ext cx="1470684" cy="1542077"/>
          </a:xfrm>
          <a:prstGeom prst="rect">
            <a:avLst/>
          </a:prstGeom>
        </p:spPr>
      </p:pic>
      <p:cxnSp>
        <p:nvCxnSpPr>
          <p:cNvPr id="5" name="直接箭头连接符 38">
            <a:extLst>
              <a:ext uri="{FF2B5EF4-FFF2-40B4-BE49-F238E27FC236}">
                <a16:creationId xmlns:a16="http://schemas.microsoft.com/office/drawing/2014/main" id="{DFC774CC-49B9-4AA7-A940-333766855ADF}"/>
              </a:ext>
            </a:extLst>
          </p:cNvPr>
          <p:cNvCxnSpPr/>
          <p:nvPr/>
        </p:nvCxnSpPr>
        <p:spPr>
          <a:xfrm>
            <a:off x="1679535" y="2540460"/>
            <a:ext cx="5095393" cy="0"/>
          </a:xfrm>
          <a:prstGeom prst="straightConnector1">
            <a:avLst/>
          </a:prstGeom>
          <a:ln w="28575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箭头连接符 47">
            <a:extLst>
              <a:ext uri="{FF2B5EF4-FFF2-40B4-BE49-F238E27FC236}">
                <a16:creationId xmlns:a16="http://schemas.microsoft.com/office/drawing/2014/main" id="{F8F7F956-0009-49D2-92D3-9292325224AC}"/>
              </a:ext>
            </a:extLst>
          </p:cNvPr>
          <p:cNvCxnSpPr/>
          <p:nvPr/>
        </p:nvCxnSpPr>
        <p:spPr>
          <a:xfrm flipH="1">
            <a:off x="4459016" y="2731006"/>
            <a:ext cx="2315912" cy="0"/>
          </a:xfrm>
          <a:prstGeom prst="straightConnector1">
            <a:avLst/>
          </a:prstGeom>
          <a:ln w="28575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8F8FB44-7797-4DF6-8BBC-AF8A38480C3E}"/>
              </a:ext>
            </a:extLst>
          </p:cNvPr>
          <p:cNvSpPr txBox="1"/>
          <p:nvPr/>
        </p:nvSpPr>
        <p:spPr>
          <a:xfrm>
            <a:off x="7585822" y="3301574"/>
            <a:ext cx="19747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 process fault?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64FA1F-9CF9-46AF-940A-4CB7546B4839}"/>
              </a:ext>
            </a:extLst>
          </p:cNvPr>
          <p:cNvSpPr txBox="1"/>
          <p:nvPr/>
        </p:nvSpPr>
        <p:spPr>
          <a:xfrm>
            <a:off x="3921554" y="3018850"/>
            <a:ext cx="15325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network fault</a:t>
            </a:r>
            <a:r>
              <a:rPr lang="zh-CN" altLang="en-US" sz="1600" dirty="0"/>
              <a:t>？</a:t>
            </a:r>
            <a:endParaRPr lang="en-US" sz="1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715A5D1-6560-4C60-AF79-E881F53431EB}"/>
              </a:ext>
            </a:extLst>
          </p:cNvPr>
          <p:cNvSpPr txBox="1"/>
          <p:nvPr/>
        </p:nvSpPr>
        <p:spPr>
          <a:xfrm>
            <a:off x="706843" y="3015252"/>
            <a:ext cx="50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CFBA76-DCC4-4D74-9391-85D5E791DD80}"/>
              </a:ext>
            </a:extLst>
          </p:cNvPr>
          <p:cNvSpPr txBox="1"/>
          <p:nvPr/>
        </p:nvSpPr>
        <p:spPr>
          <a:xfrm>
            <a:off x="7394024" y="3081752"/>
            <a:ext cx="50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2" name="矩形 48">
            <a:extLst>
              <a:ext uri="{FF2B5EF4-FFF2-40B4-BE49-F238E27FC236}">
                <a16:creationId xmlns:a16="http://schemas.microsoft.com/office/drawing/2014/main" id="{9EAB1521-FD80-4292-8F32-D2C865FF2F22}"/>
              </a:ext>
            </a:extLst>
          </p:cNvPr>
          <p:cNvSpPr/>
          <p:nvPr/>
        </p:nvSpPr>
        <p:spPr>
          <a:xfrm>
            <a:off x="1031468" y="2157219"/>
            <a:ext cx="354053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/>
            <a:r>
              <a:rPr lang="en-US" altLang="zh-CN" sz="1600" dirty="0">
                <a:ea typeface="宋体" pitchFamily="2" charset="-122"/>
              </a:rPr>
              <a:t>heartbeat message</a:t>
            </a:r>
          </a:p>
        </p:txBody>
      </p:sp>
      <p:sp>
        <p:nvSpPr>
          <p:cNvPr id="16" name="矩形 48">
            <a:extLst>
              <a:ext uri="{FF2B5EF4-FFF2-40B4-BE49-F238E27FC236}">
                <a16:creationId xmlns:a16="http://schemas.microsoft.com/office/drawing/2014/main" id="{5C49BD0A-D6AB-4C7B-BBA0-D420EFDFBF1A}"/>
              </a:ext>
            </a:extLst>
          </p:cNvPr>
          <p:cNvSpPr/>
          <p:nvPr/>
        </p:nvSpPr>
        <p:spPr>
          <a:xfrm>
            <a:off x="1961900" y="3753258"/>
            <a:ext cx="224201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/>
            <a:r>
              <a:rPr lang="en-US" altLang="zh-CN" sz="1600" dirty="0">
                <a:ea typeface="宋体" pitchFamily="2" charset="-122"/>
              </a:rPr>
              <a:t>after 2</a:t>
            </a:r>
            <a:r>
              <a:rPr lang="en-US" altLang="zh-CN" sz="1600" dirty="0"/>
              <a:t>∆ time</a:t>
            </a:r>
            <a:r>
              <a:rPr lang="en-US" altLang="zh-CN" sz="1600" dirty="0">
                <a:ea typeface="宋体" pitchFamily="2" charset="-122"/>
              </a:rPr>
              <a:t> 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FF6F871-8C22-4943-8F30-49B1FD451C00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608764" y="1866225"/>
            <a:ext cx="668372" cy="1365532"/>
          </a:xfrm>
          <a:prstGeom prst="rect">
            <a:avLst/>
          </a:prstGeom>
          <a:ln>
            <a:noFill/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6265AEC-2F1B-4494-83DF-F27163BBB64B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7315927" y="1888984"/>
            <a:ext cx="668372" cy="1365532"/>
          </a:xfrm>
          <a:prstGeom prst="rect">
            <a:avLst/>
          </a:prstGeom>
          <a:ln>
            <a:noFill/>
          </a:ln>
        </p:spPr>
      </p:pic>
      <p:pic>
        <p:nvPicPr>
          <p:cNvPr id="15" name="Picture 5">
            <a:extLst>
              <a:ext uri="{FF2B5EF4-FFF2-40B4-BE49-F238E27FC236}">
                <a16:creationId xmlns:a16="http://schemas.microsoft.com/office/drawing/2014/main" id="{749693CD-51D5-4B42-A53E-16EEF1841AF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6377" y="2744729"/>
            <a:ext cx="551294" cy="413471"/>
          </a:xfrm>
          <a:prstGeom prst="rect">
            <a:avLst/>
          </a:prstGeom>
        </p:spPr>
      </p:pic>
      <p:pic>
        <p:nvPicPr>
          <p:cNvPr id="17" name="Picture 11" descr="bolt.png">
            <a:extLst>
              <a:ext uri="{FF2B5EF4-FFF2-40B4-BE49-F238E27FC236}">
                <a16:creationId xmlns:a16="http://schemas.microsoft.com/office/drawing/2014/main" id="{D281CD25-C8DB-4F74-8F49-FBA2508D58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3142393" flipH="1">
            <a:off x="3703337" y="2557335"/>
            <a:ext cx="267254" cy="915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88834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0295C8-59FD-48C7-A066-E4C84B3C9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sr-Latn-CS" dirty="0"/>
              <a:t>Failure detectors (FDs)</a:t>
            </a:r>
            <a:endParaRPr lang="en-US" dirty="0"/>
          </a:p>
        </p:txBody>
      </p:sp>
      <p:sp>
        <p:nvSpPr>
          <p:cNvPr id="11267" name="Content Placeholder 2">
            <a:extLst>
              <a:ext uri="{FF2B5EF4-FFF2-40B4-BE49-F238E27FC236}">
                <a16:creationId xmlns:a16="http://schemas.microsoft.com/office/drawing/2014/main" id="{9191CCD3-28BD-4BD7-B520-A96DD790F8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0024" y="949504"/>
            <a:ext cx="8772525" cy="3818430"/>
          </a:xfrm>
        </p:spPr>
        <p:txBody>
          <a:bodyPr>
            <a:normAutofit/>
          </a:bodyPr>
          <a:lstStyle/>
          <a:p>
            <a:r>
              <a:rPr lang="en-US" altLang="en-US" sz="2000" dirty="0">
                <a:ea typeface="ＭＳ Ｐゴシック" panose="020B0600070205080204" pitchFamily="34" charset="-128"/>
              </a:rPr>
              <a:t>Provide processes with information about crashed processes</a:t>
            </a:r>
          </a:p>
          <a:p>
            <a:endParaRPr lang="en-US" altLang="en-US" sz="2000" dirty="0">
              <a:ea typeface="ＭＳ Ｐゴシック" panose="020B0600070205080204" pitchFamily="34" charset="-128"/>
            </a:endParaRPr>
          </a:p>
          <a:p>
            <a:r>
              <a:rPr lang="sr-Latn-CS" altLang="en-US" sz="2000" dirty="0">
                <a:ea typeface="ＭＳ Ｐゴシック" panose="020B0600070205080204" pitchFamily="34" charset="-128"/>
              </a:rPr>
              <a:t>Implemented using </a:t>
            </a:r>
            <a:r>
              <a:rPr lang="en-US" altLang="en-US" sz="2000" dirty="0">
                <a:ea typeface="ＭＳ Ｐゴシック" panose="020B0600070205080204" pitchFamily="34" charset="-128"/>
              </a:rPr>
              <a:t>(</a:t>
            </a:r>
            <a:r>
              <a:rPr lang="sr-Latn-CS" altLang="en-US" sz="2000" dirty="0">
                <a:ea typeface="ＭＳ Ｐゴシック" panose="020B0600070205080204" pitchFamily="34" charset="-128"/>
              </a:rPr>
              <a:t>or</a:t>
            </a:r>
            <a:r>
              <a:rPr lang="en-US" altLang="en-US" sz="2000" dirty="0">
                <a:ea typeface="ＭＳ Ｐゴシック" panose="020B0600070205080204" pitchFamily="34" charset="-128"/>
              </a:rPr>
              <a:t> encapsulating)</a:t>
            </a:r>
            <a:r>
              <a:rPr lang="sr-Latn-CS" altLang="en-US" sz="2000" dirty="0">
                <a:ea typeface="ＭＳ Ｐゴシック" panose="020B0600070205080204" pitchFamily="34" charset="-128"/>
              </a:rPr>
              <a:t> </a:t>
            </a:r>
            <a:r>
              <a:rPr lang="en-US" altLang="en-US" sz="2000" dirty="0">
                <a:ea typeface="ＭＳ Ｐゴシック" panose="020B0600070205080204" pitchFamily="34" charset="-128"/>
              </a:rPr>
              <a:t>timing assumptions</a:t>
            </a:r>
            <a:endParaRPr lang="sr-Latn-CS" altLang="en-US" sz="2000" dirty="0">
              <a:ea typeface="ＭＳ Ｐゴシック" panose="020B0600070205080204" pitchFamily="34" charset="-128"/>
            </a:endParaRPr>
          </a:p>
          <a:p>
            <a:endParaRPr lang="en-US" altLang="en-US" sz="2000" dirty="0">
              <a:ea typeface="ＭＳ Ｐゴシック" panose="020B0600070205080204" pitchFamily="34" charset="-128"/>
            </a:endParaRPr>
          </a:p>
          <a:p>
            <a:r>
              <a:rPr lang="sr-Latn-CS" altLang="en-US" sz="2000" dirty="0">
                <a:ea typeface="ＭＳ Ｐゴシック" panose="020B0600070205080204" pitchFamily="34" charset="-128"/>
              </a:rPr>
              <a:t>Depending on the</a:t>
            </a:r>
            <a:r>
              <a:rPr lang="en-US" altLang="en-US" sz="2000" dirty="0">
                <a:ea typeface="ＭＳ Ｐゴシック" panose="020B0600070205080204" pitchFamily="34" charset="-128"/>
              </a:rPr>
              <a:t> timing assumptions, the</a:t>
            </a:r>
            <a:r>
              <a:rPr lang="sr-Latn-CS" altLang="en-US" sz="2000" dirty="0">
                <a:ea typeface="ＭＳ Ｐゴシック" panose="020B0600070205080204" pitchFamily="34" charset="-128"/>
              </a:rPr>
              <a:t> output of a FD can be </a:t>
            </a:r>
            <a:r>
              <a:rPr lang="en-US" altLang="en-US" sz="2000" dirty="0">
                <a:ea typeface="ＭＳ Ｐゴシック" panose="020B0600070205080204" pitchFamily="34" charset="-128"/>
              </a:rPr>
              <a:t>accurate or not</a:t>
            </a:r>
            <a:endParaRPr lang="sr-Latn-CS" altLang="en-US" sz="2000" dirty="0">
              <a:ea typeface="ＭＳ Ｐゴシック" panose="020B0600070205080204" pitchFamily="34" charset="-128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sr-Latn-CS" altLang="en-US" sz="2000" dirty="0">
                <a:ea typeface="ＭＳ Ｐゴシック" panose="020B0600070205080204" pitchFamily="34" charset="-128"/>
              </a:rPr>
              <a:t>FDs often give “hints” about failures rather than reliable information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sr-Latn-CS" altLang="en-US" sz="2000" dirty="0">
                <a:ea typeface="ＭＳ Ｐゴシック" panose="020B0600070205080204" pitchFamily="34" charset="-128"/>
              </a:rPr>
              <a:t>Unreliable FDs</a:t>
            </a:r>
            <a:endParaRPr lang="en-US" altLang="en-US" sz="2000" dirty="0">
              <a:ea typeface="ＭＳ Ｐゴシック" panose="020B0600070205080204" pitchFamily="34" charset="-128"/>
            </a:endParaRPr>
          </a:p>
        </p:txBody>
      </p:sp>
      <p:sp>
        <p:nvSpPr>
          <p:cNvPr id="11268" name="Slide Number Placeholder 3">
            <a:extLst>
              <a:ext uri="{FF2B5EF4-FFF2-40B4-BE49-F238E27FC236}">
                <a16:creationId xmlns:a16="http://schemas.microsoft.com/office/drawing/2014/main" id="{91E9B5C3-E7D3-4329-A7A3-CCD6405ED46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557213" indent="-2143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857250" indent="-1714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200150" indent="-1714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1543050" indent="-1714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7B822D0-CA12-47BE-B6F8-2F174295F7F1}" type="slidenum">
              <a:rPr lang="fr-FR" altLang="en-US">
                <a:solidFill>
                  <a:schemeClr val="bg2"/>
                </a:solidFill>
                <a:latin typeface="Eurostile LT Std"/>
              </a:rPr>
              <a:pPr eaLnBrk="1" hangingPunct="1"/>
              <a:t>41</a:t>
            </a:fld>
            <a:endParaRPr lang="fr-FR" altLang="en-US">
              <a:solidFill>
                <a:schemeClr val="bg2"/>
              </a:solidFill>
              <a:latin typeface="Eurostile LT St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372850-74AA-4561-A3DF-747ABF9A60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sr-Latn-CS" dirty="0"/>
              <a:t>Failure </a:t>
            </a:r>
            <a:r>
              <a:rPr lang="en-US" dirty="0"/>
              <a:t>d</a:t>
            </a:r>
            <a:r>
              <a:rPr lang="sr-Latn-CS" dirty="0"/>
              <a:t>etectors</a:t>
            </a:r>
            <a:endParaRPr lang="en-US" dirty="0"/>
          </a:p>
        </p:txBody>
      </p:sp>
      <p:sp>
        <p:nvSpPr>
          <p:cNvPr id="12291" name="Content Placeholder 2">
            <a:extLst>
              <a:ext uri="{FF2B5EF4-FFF2-40B4-BE49-F238E27FC236}">
                <a16:creationId xmlns:a16="http://schemas.microsoft.com/office/drawing/2014/main" id="{EA125C4D-FF20-44B3-9A5B-8C76B8ED50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Indication: &lt; P, Crash | p &gt;: Detects that process p has crashed.</a:t>
            </a:r>
          </a:p>
          <a:p>
            <a:pPr marL="0" indent="0">
              <a:buNone/>
            </a:pPr>
            <a:endParaRPr lang="en-US" altLang="en-US" dirty="0">
              <a:ea typeface="ＭＳ Ｐゴシック" panose="020B0600070205080204" pitchFamily="34" charset="-128"/>
            </a:endParaRPr>
          </a:p>
          <a:p>
            <a:r>
              <a:rPr lang="en-US" altLang="en-US" dirty="0">
                <a:ea typeface="ＭＳ Ｐゴシック" panose="020B0600070205080204" pitchFamily="34" charset="-128"/>
              </a:rPr>
              <a:t>Properties: </a:t>
            </a:r>
            <a:endParaRPr lang="sr-Latn-CS" altLang="en-US" dirty="0">
              <a:ea typeface="ＭＳ Ｐゴシック" panose="020B0600070205080204" pitchFamily="34" charset="-128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en-US" dirty="0">
                <a:ea typeface="ＭＳ Ｐゴシック" panose="020B0600070205080204" pitchFamily="34" charset="-128"/>
              </a:rPr>
              <a:t>Completeness </a:t>
            </a:r>
            <a:endParaRPr lang="sr-Latn-CS" altLang="en-US" dirty="0">
              <a:ea typeface="ＭＳ Ｐゴシック" panose="020B0600070205080204" pitchFamily="34" charset="-128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en-US" dirty="0">
                <a:ea typeface="ＭＳ Ｐゴシック" panose="020B0600070205080204" pitchFamily="34" charset="-128"/>
              </a:rPr>
              <a:t>Accuracy</a:t>
            </a:r>
            <a:endParaRPr lang="sr-Latn-CS" altLang="en-US" dirty="0">
              <a:ea typeface="ＭＳ Ｐゴシック" panose="020B0600070205080204" pitchFamily="34" charset="-128"/>
            </a:endParaRPr>
          </a:p>
          <a:p>
            <a:pPr lvl="1"/>
            <a:endParaRPr lang="sr-Latn-CS" altLang="en-US" dirty="0">
              <a:ea typeface="ＭＳ Ｐゴシック" panose="020B0600070205080204" pitchFamily="34" charset="-128"/>
            </a:endParaRPr>
          </a:p>
        </p:txBody>
      </p:sp>
      <p:sp>
        <p:nvSpPr>
          <p:cNvPr id="12292" name="Slide Number Placeholder 3">
            <a:extLst>
              <a:ext uri="{FF2B5EF4-FFF2-40B4-BE49-F238E27FC236}">
                <a16:creationId xmlns:a16="http://schemas.microsoft.com/office/drawing/2014/main" id="{90C9114E-205B-41D6-BE0C-9ABF70F0DC3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557213" indent="-2143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857250" indent="-1714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200150" indent="-1714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1543050" indent="-1714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F473C24A-13B0-47A9-8470-CB226791787A}" type="slidenum">
              <a:rPr lang="fr-FR" altLang="en-US">
                <a:solidFill>
                  <a:schemeClr val="bg2"/>
                </a:solidFill>
                <a:latin typeface="Eurostile LT Std"/>
              </a:rPr>
              <a:pPr eaLnBrk="1" hangingPunct="1"/>
              <a:t>42</a:t>
            </a:fld>
            <a:endParaRPr lang="fr-FR" altLang="en-US">
              <a:solidFill>
                <a:schemeClr val="bg2"/>
              </a:solidFill>
              <a:latin typeface="Eurostile LT St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181F8-35C6-45D3-A82C-D62B072C3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sr-Latn-CS" dirty="0"/>
              <a:t>Failure detectors</a:t>
            </a:r>
            <a:endParaRPr lang="en-US" dirty="0"/>
          </a:p>
        </p:txBody>
      </p:sp>
      <p:sp>
        <p:nvSpPr>
          <p:cNvPr id="13315" name="Content Placeholder 2">
            <a:extLst>
              <a:ext uri="{FF2B5EF4-FFF2-40B4-BE49-F238E27FC236}">
                <a16:creationId xmlns:a16="http://schemas.microsoft.com/office/drawing/2014/main" id="{D6EDD0D1-F643-47D5-81D6-51B9E6A5AB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550" y="844153"/>
            <a:ext cx="8877300" cy="3833813"/>
          </a:xfrm>
        </p:spPr>
        <p:txBody>
          <a:bodyPr>
            <a:normAutofit/>
          </a:bodyPr>
          <a:lstStyle/>
          <a:p>
            <a:r>
              <a:rPr lang="en-US" altLang="en-US" sz="2000" dirty="0">
                <a:ea typeface="ＭＳ Ｐゴシック" panose="020B0600070205080204" pitchFamily="34" charset="-128"/>
              </a:rPr>
              <a:t>Perfect (P) 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en-US" sz="2000" u="sng" dirty="0">
                <a:ea typeface="ＭＳ Ｐゴシック" panose="020B0600070205080204" pitchFamily="34" charset="-128"/>
              </a:rPr>
              <a:t>Strong Completeness</a:t>
            </a:r>
            <a:r>
              <a:rPr lang="en-US" altLang="en-US" sz="2000" dirty="0">
                <a:ea typeface="ＭＳ Ｐゴシック" panose="020B0600070205080204" pitchFamily="34" charset="-128"/>
              </a:rPr>
              <a:t>: Eventually, every process that crashes is permanently suspected by every correct process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en-US" sz="2000" u="sng" dirty="0">
                <a:ea typeface="ＭＳ Ｐゴシック" panose="020B0600070205080204" pitchFamily="34" charset="-128"/>
              </a:rPr>
              <a:t>Strong Accuracy</a:t>
            </a:r>
            <a:r>
              <a:rPr lang="en-US" altLang="en-US" sz="2000" dirty="0">
                <a:ea typeface="ＭＳ Ｐゴシック" panose="020B0600070205080204" pitchFamily="34" charset="-128"/>
              </a:rPr>
              <a:t>: No process is suspected before it crashes</a:t>
            </a:r>
            <a:endParaRPr lang="sr-Latn-CS" altLang="en-US" sz="2000" dirty="0">
              <a:ea typeface="ＭＳ Ｐゴシック" panose="020B0600070205080204" pitchFamily="34" charset="-128"/>
            </a:endParaRPr>
          </a:p>
          <a:p>
            <a:endParaRPr lang="en-US" altLang="en-US" sz="2000" dirty="0">
              <a:ea typeface="ＭＳ Ｐゴシック" panose="020B0600070205080204" pitchFamily="34" charset="-128"/>
            </a:endParaRPr>
          </a:p>
          <a:p>
            <a:r>
              <a:rPr lang="en-US" altLang="en-US" sz="2000" dirty="0">
                <a:ea typeface="ＭＳ Ｐゴシック" panose="020B0600070205080204" pitchFamily="34" charset="-128"/>
              </a:rPr>
              <a:t>Eventually Perfect (</a:t>
            </a:r>
            <a:r>
              <a:rPr lang="en-US" altLang="en-US" sz="2000" dirty="0">
                <a:ea typeface="ＭＳ Ｐゴシック" panose="020B0600070205080204" pitchFamily="34" charset="-128"/>
                <a:sym typeface="Symbol" panose="05050102010706020507" pitchFamily="18" charset="2"/>
              </a:rPr>
              <a:t>P</a:t>
            </a:r>
            <a:r>
              <a:rPr lang="en-US" altLang="en-US" sz="2000" dirty="0">
                <a:ea typeface="ＭＳ Ｐゴシック" panose="020B0600070205080204" pitchFamily="34" charset="-128"/>
              </a:rPr>
              <a:t>)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en-US" sz="2000" u="sng" dirty="0">
                <a:ea typeface="ＭＳ Ｐゴシック" panose="020B0600070205080204" pitchFamily="34" charset="-128"/>
              </a:rPr>
              <a:t>Strong Completeness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en-US" sz="2000" u="sng" dirty="0">
                <a:ea typeface="ＭＳ Ｐゴシック" panose="020B0600070205080204" pitchFamily="34" charset="-128"/>
              </a:rPr>
              <a:t>Eventual Strong Accuracy</a:t>
            </a:r>
            <a:r>
              <a:rPr lang="en-US" altLang="en-US" sz="2000" dirty="0">
                <a:ea typeface="ＭＳ Ｐゴシック" panose="020B0600070205080204" pitchFamily="34" charset="-128"/>
              </a:rPr>
              <a:t>: Eventually, no correct</a:t>
            </a:r>
            <a:r>
              <a:rPr lang="sr-Latn-CS" altLang="en-US" sz="2000" dirty="0">
                <a:ea typeface="ＭＳ Ｐゴシック" panose="020B0600070205080204" pitchFamily="34" charset="-128"/>
              </a:rPr>
              <a:t> </a:t>
            </a:r>
            <a:r>
              <a:rPr lang="en-US" altLang="en-US" sz="2000" dirty="0">
                <a:ea typeface="ＭＳ Ｐゴシック" panose="020B0600070205080204" pitchFamily="34" charset="-128"/>
              </a:rPr>
              <a:t>process is ever suspected</a:t>
            </a:r>
            <a:endParaRPr lang="sr-Latn-CS" altLang="en-US" sz="2000" dirty="0">
              <a:ea typeface="ＭＳ Ｐゴシック" panose="020B0600070205080204" pitchFamily="34" charset="-128"/>
            </a:endParaRPr>
          </a:p>
        </p:txBody>
      </p:sp>
      <p:sp>
        <p:nvSpPr>
          <p:cNvPr id="13316" name="Slide Number Placeholder 3">
            <a:extLst>
              <a:ext uri="{FF2B5EF4-FFF2-40B4-BE49-F238E27FC236}">
                <a16:creationId xmlns:a16="http://schemas.microsoft.com/office/drawing/2014/main" id="{12A323D4-F4A9-42F7-9DDD-84B2633644D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557213" indent="-2143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857250" indent="-1714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200150" indent="-1714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1543050" indent="-1714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B408B354-FE65-454C-8742-DB95F0B1D929}" type="slidenum">
              <a:rPr lang="fr-FR" altLang="en-US">
                <a:solidFill>
                  <a:schemeClr val="bg2"/>
                </a:solidFill>
                <a:latin typeface="Eurostile LT Std"/>
              </a:rPr>
              <a:pPr eaLnBrk="1" hangingPunct="1"/>
              <a:t>43</a:t>
            </a:fld>
            <a:endParaRPr lang="fr-FR" altLang="en-US">
              <a:solidFill>
                <a:schemeClr val="bg2"/>
              </a:solidFill>
              <a:latin typeface="Eurostile LT St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1950C-B4FF-4234-B033-3A72ADEABB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Perfect failure detector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FAA2B4-57B1-4DAB-84D8-5F8958714F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" y="949504"/>
            <a:ext cx="8839200" cy="3818430"/>
          </a:xfrm>
        </p:spPr>
        <p:txBody>
          <a:bodyPr>
            <a:normAutofit fontScale="92500"/>
          </a:bodyPr>
          <a:lstStyle/>
          <a:p>
            <a:r>
              <a:rPr lang="en-US" dirty="0"/>
              <a:t>Name: </a:t>
            </a:r>
            <a:r>
              <a:rPr lang="en-US" dirty="0" err="1"/>
              <a:t>PerfectFailureDetector</a:t>
            </a:r>
            <a:r>
              <a:rPr lang="en-US" dirty="0"/>
              <a:t>, instance P.</a:t>
            </a:r>
          </a:p>
          <a:p>
            <a:endParaRPr lang="en-US" dirty="0"/>
          </a:p>
          <a:p>
            <a:r>
              <a:rPr lang="en-US" dirty="0"/>
              <a:t>Indication: &lt; P, Crash | p &gt;: Detects that process p has crashed.</a:t>
            </a:r>
          </a:p>
          <a:p>
            <a:endParaRPr lang="en-US" dirty="0"/>
          </a:p>
          <a:p>
            <a:r>
              <a:rPr lang="en-US" dirty="0"/>
              <a:t>Properties: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200" b="1" dirty="0"/>
              <a:t>PFD1. Strong completeness</a:t>
            </a:r>
            <a:r>
              <a:rPr lang="en-US" sz="2200" dirty="0"/>
              <a:t>: Eventually, every process that crashes is permanently detected by every correct process.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200" b="1" dirty="0"/>
              <a:t>PFD2. Strong accuracy</a:t>
            </a:r>
            <a:r>
              <a:rPr lang="en-US" sz="2200" dirty="0"/>
              <a:t>: If a process p is detected by any process, then p has crashed.</a:t>
            </a:r>
          </a:p>
        </p:txBody>
      </p:sp>
    </p:spTree>
    <p:extLst>
      <p:ext uri="{BB962C8B-B14F-4D97-AF65-F5344CB8AC3E}">
        <p14:creationId xmlns:p14="http://schemas.microsoft.com/office/powerpoint/2010/main" val="572846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275939-5E60-4257-B9A2-4E3752360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450" y="260778"/>
            <a:ext cx="5216524" cy="452135"/>
          </a:xfrm>
        </p:spPr>
        <p:txBody>
          <a:bodyPr/>
          <a:lstStyle/>
          <a:p>
            <a:r>
              <a:rPr lang="en-US" dirty="0"/>
              <a:t>Algorithm: Exclude on Timeout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DD37566-8E12-428D-8F65-F3ACB235FFD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6199" y="768529"/>
                <a:ext cx="5438775" cy="4203521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sz="1600" dirty="0"/>
                  <a:t>Implements: </a:t>
                </a:r>
                <a:r>
                  <a:rPr lang="en-US" sz="1600" dirty="0" err="1"/>
                  <a:t>PerfectFailureDetector</a:t>
                </a:r>
                <a:r>
                  <a:rPr lang="en-US" sz="1600" dirty="0"/>
                  <a:t>, instance P.</a:t>
                </a:r>
              </a:p>
              <a:p>
                <a:pPr marL="0" indent="0">
                  <a:buNone/>
                </a:pPr>
                <a:r>
                  <a:rPr lang="en-US" sz="1600" dirty="0"/>
                  <a:t>Uses: </a:t>
                </a:r>
                <a:r>
                  <a:rPr lang="en-US" sz="1600" dirty="0" err="1"/>
                  <a:t>PerfectPointToPointLinks</a:t>
                </a:r>
                <a:r>
                  <a:rPr lang="en-US" sz="1600" dirty="0"/>
                  <a:t>, instance pl.</a:t>
                </a:r>
              </a:p>
              <a:p>
                <a:pPr marL="0" indent="0">
                  <a:buNone/>
                </a:pPr>
                <a:endParaRPr lang="en-US" sz="1200" dirty="0"/>
              </a:p>
              <a:p>
                <a:pPr marL="0" indent="0">
                  <a:buNone/>
                </a:pPr>
                <a:r>
                  <a:rPr lang="en-US" sz="1400" b="1" dirty="0"/>
                  <a:t>upon event </a:t>
                </a:r>
                <a:r>
                  <a:rPr lang="en-US" sz="1400" dirty="0"/>
                  <a:t>&lt; P, Init &gt; </a:t>
                </a:r>
                <a:r>
                  <a:rPr lang="en-US" sz="1400" b="1" dirty="0"/>
                  <a:t>do</a:t>
                </a:r>
              </a:p>
              <a:p>
                <a:pPr marL="0" indent="0">
                  <a:buNone/>
                </a:pPr>
                <a:r>
                  <a:rPr lang="en-US" sz="1400" dirty="0"/>
                  <a:t>	alive := </a:t>
                </a:r>
                <a:r>
                  <a:rPr lang="el-GR" sz="1400" dirty="0"/>
                  <a:t>Π;</a:t>
                </a:r>
              </a:p>
              <a:p>
                <a:pPr marL="0" indent="0">
                  <a:buNone/>
                </a:pPr>
                <a:r>
                  <a:rPr lang="en-US" sz="1400" dirty="0"/>
                  <a:t>	detected := ∅;</a:t>
                </a:r>
              </a:p>
              <a:p>
                <a:pPr marL="0" indent="0">
                  <a:buNone/>
                </a:pPr>
                <a:r>
                  <a:rPr lang="en-US" sz="1400" dirty="0"/>
                  <a:t>	</a:t>
                </a:r>
                <a:r>
                  <a:rPr lang="en-US" sz="1400" dirty="0" err="1"/>
                  <a:t>starttimer</a:t>
                </a:r>
                <a:r>
                  <a:rPr lang="en-US" sz="1400" dirty="0"/>
                  <a:t>(</a:t>
                </a:r>
                <a:r>
                  <a:rPr lang="en-US" altLang="zh-CN" sz="1400" dirty="0"/>
                  <a:t>2∆</a:t>
                </a:r>
                <a:r>
                  <a:rPr lang="el-GR" sz="1400" dirty="0"/>
                  <a:t>);</a:t>
                </a:r>
              </a:p>
              <a:p>
                <a:pPr marL="0" indent="0">
                  <a:buNone/>
                </a:pPr>
                <a:endParaRPr lang="en-US" sz="1400" dirty="0"/>
              </a:p>
              <a:p>
                <a:pPr marL="0" indent="0">
                  <a:buNone/>
                </a:pPr>
                <a:r>
                  <a:rPr lang="en-US" sz="1400" b="1" dirty="0"/>
                  <a:t>upon event </a:t>
                </a:r>
                <a:r>
                  <a:rPr lang="en-US" sz="1400" dirty="0"/>
                  <a:t>&lt; Timeout &gt; </a:t>
                </a:r>
                <a:r>
                  <a:rPr lang="en-US" sz="1400" b="1" dirty="0"/>
                  <a:t>do</a:t>
                </a:r>
              </a:p>
              <a:p>
                <a:pPr marL="0" indent="0">
                  <a:buNone/>
                </a:pPr>
                <a:r>
                  <a:rPr lang="en-US" sz="1400" dirty="0"/>
                  <a:t>	</a:t>
                </a:r>
                <a:r>
                  <a:rPr lang="en-US" sz="1400" b="1" dirty="0" err="1"/>
                  <a:t>forall</a:t>
                </a:r>
                <a:r>
                  <a:rPr lang="en-US" sz="1400" dirty="0"/>
                  <a:t> p ∈ </a:t>
                </a:r>
                <a:r>
                  <a:rPr lang="el-GR" sz="1400" dirty="0"/>
                  <a:t>Π </a:t>
                </a:r>
                <a:r>
                  <a:rPr lang="en-US" sz="1400" b="1" dirty="0"/>
                  <a:t>do</a:t>
                </a:r>
              </a:p>
              <a:p>
                <a:pPr marL="0" indent="0">
                  <a:buNone/>
                </a:pPr>
                <a:r>
                  <a:rPr lang="en-US" sz="1400" dirty="0"/>
                  <a:t>		</a:t>
                </a:r>
                <a:r>
                  <a:rPr lang="en-US" sz="1400" b="1" dirty="0"/>
                  <a:t>if</a:t>
                </a:r>
                <a:r>
                  <a:rPr lang="en-US" sz="1400" dirty="0"/>
                  <a:t> (p </a:t>
                </a:r>
                <a14:m>
                  <m:oMath xmlns:m="http://schemas.openxmlformats.org/officeDocument/2006/math">
                    <m:r>
                      <a:rPr lang="en-US" sz="1400" b="0" i="1" dirty="0" smtClean="0">
                        <a:latin typeface="Cambria Math" panose="02040503050406030204" pitchFamily="18" charset="0"/>
                      </a:rPr>
                      <m:t>∉</m:t>
                    </m:r>
                  </m:oMath>
                </a14:m>
                <a:r>
                  <a:rPr lang="en-US" sz="1400" dirty="0"/>
                  <a:t> alive) ∧ (p </a:t>
                </a:r>
                <a14:m>
                  <m:oMath xmlns:m="http://schemas.openxmlformats.org/officeDocument/2006/math">
                    <m:r>
                      <a:rPr lang="en-US" sz="1400" i="1" dirty="0">
                        <a:latin typeface="Cambria Math" panose="02040503050406030204" pitchFamily="18" charset="0"/>
                      </a:rPr>
                      <m:t>∉</m:t>
                    </m:r>
                  </m:oMath>
                </a14:m>
                <a:r>
                  <a:rPr lang="en-US" sz="1400" dirty="0"/>
                  <a:t> detected) </a:t>
                </a:r>
                <a:r>
                  <a:rPr lang="en-US" sz="1400" b="1" dirty="0"/>
                  <a:t>then</a:t>
                </a:r>
              </a:p>
              <a:p>
                <a:pPr marL="0" indent="0">
                  <a:buNone/>
                </a:pPr>
                <a:r>
                  <a:rPr lang="en-US" sz="1400" dirty="0"/>
                  <a:t>			detected := detected ∪ {p};</a:t>
                </a:r>
              </a:p>
              <a:p>
                <a:pPr marL="0" indent="0">
                  <a:buNone/>
                </a:pPr>
                <a:r>
                  <a:rPr lang="en-US" sz="1400" dirty="0"/>
                  <a:t>			</a:t>
                </a:r>
                <a:r>
                  <a:rPr lang="en-US" sz="1400" b="1" dirty="0"/>
                  <a:t>trigger</a:t>
                </a:r>
                <a:r>
                  <a:rPr lang="en-US" sz="1400" dirty="0"/>
                  <a:t> &lt; P, Crash | p &gt;;</a:t>
                </a:r>
              </a:p>
              <a:p>
                <a:pPr marL="0" indent="0">
                  <a:buNone/>
                </a:pPr>
                <a:r>
                  <a:rPr lang="en-US" sz="1400" dirty="0"/>
                  <a:t>		</a:t>
                </a:r>
                <a:r>
                  <a:rPr lang="en-US" sz="1400" b="1" dirty="0"/>
                  <a:t>trigger</a:t>
                </a:r>
                <a:r>
                  <a:rPr lang="en-US" sz="1400" dirty="0"/>
                  <a:t> &lt; pl, Send | p, [HEARTBEAT_REQUEST] &gt;;</a:t>
                </a:r>
              </a:p>
              <a:p>
                <a:pPr marL="0" indent="0">
                  <a:buNone/>
                </a:pPr>
                <a:r>
                  <a:rPr lang="en-US" sz="1400" dirty="0"/>
                  <a:t>	alive := ∅;</a:t>
                </a:r>
              </a:p>
              <a:p>
                <a:pPr marL="0" indent="0">
                  <a:buNone/>
                </a:pPr>
                <a:r>
                  <a:rPr lang="en-US" sz="1400" dirty="0"/>
                  <a:t>	</a:t>
                </a:r>
                <a:r>
                  <a:rPr lang="en-US" sz="1400" dirty="0" err="1"/>
                  <a:t>starttimer</a:t>
                </a:r>
                <a:r>
                  <a:rPr lang="en-US" sz="1400" dirty="0"/>
                  <a:t>(</a:t>
                </a:r>
                <a:r>
                  <a:rPr lang="en-US" altLang="zh-CN" sz="1400" dirty="0"/>
                  <a:t>2∆</a:t>
                </a:r>
                <a:r>
                  <a:rPr lang="el-GR" sz="1400" dirty="0"/>
                  <a:t>);</a:t>
                </a:r>
              </a:p>
              <a:p>
                <a:pPr marL="0" indent="0">
                  <a:buNone/>
                </a:pPr>
                <a:endParaRPr lang="en-US" sz="1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DD37566-8E12-428D-8F65-F3ACB235FF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6199" y="768529"/>
                <a:ext cx="5438775" cy="4203521"/>
              </a:xfrm>
              <a:blipFill>
                <a:blip r:embed="rId2"/>
                <a:stretch>
                  <a:fillRect l="-560" t="-435" b="-10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5186E67-706F-47DA-AC75-2EAF3CEE0DC2}"/>
              </a:ext>
            </a:extLst>
          </p:cNvPr>
          <p:cNvSpPr txBox="1">
            <a:spLocks/>
          </p:cNvSpPr>
          <p:nvPr/>
        </p:nvSpPr>
        <p:spPr bwMode="auto">
          <a:xfrm>
            <a:off x="3962421" y="1346697"/>
            <a:ext cx="5067308" cy="16317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2400" kern="1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pitchFamily="34" charset="-122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2400" kern="1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2400" kern="1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2400" kern="1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2400" kern="1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endParaRPr lang="en-US" sz="1200" dirty="0"/>
          </a:p>
          <a:p>
            <a:pPr marL="0" indent="0">
              <a:buFont typeface="Arial"/>
              <a:buNone/>
            </a:pPr>
            <a:r>
              <a:rPr lang="en-US" sz="1400" b="1" dirty="0"/>
              <a:t>upon event </a:t>
            </a:r>
            <a:r>
              <a:rPr lang="en-US" sz="1400" dirty="0"/>
              <a:t>&lt; pl, Deliver | q, [HEARTBEAT_REQUEST] &gt; </a:t>
            </a:r>
            <a:r>
              <a:rPr lang="en-US" sz="1400" b="1" dirty="0"/>
              <a:t>do</a:t>
            </a:r>
          </a:p>
          <a:p>
            <a:pPr marL="0" indent="0">
              <a:buFont typeface="Arial"/>
              <a:buNone/>
            </a:pPr>
            <a:r>
              <a:rPr lang="en-US" sz="1400" dirty="0"/>
              <a:t>	</a:t>
            </a:r>
            <a:r>
              <a:rPr lang="en-US" sz="1400" b="1" dirty="0"/>
              <a:t>trigger</a:t>
            </a:r>
            <a:r>
              <a:rPr lang="en-US" sz="1400" dirty="0"/>
              <a:t> &lt; pl, Send | q, [HEARTBEAT_REPLY] &gt;;</a:t>
            </a:r>
          </a:p>
          <a:p>
            <a:pPr marL="0" indent="0">
              <a:buFont typeface="Arial"/>
              <a:buNone/>
            </a:pPr>
            <a:endParaRPr lang="en-US" sz="1400" dirty="0"/>
          </a:p>
          <a:p>
            <a:pPr marL="0" indent="0">
              <a:buFont typeface="Arial"/>
              <a:buNone/>
            </a:pPr>
            <a:r>
              <a:rPr lang="en-US" sz="1400" b="1" dirty="0"/>
              <a:t>upon event </a:t>
            </a:r>
            <a:r>
              <a:rPr lang="en-US" sz="1400" dirty="0"/>
              <a:t>&lt; pl, Deliver | p, [HEARTBEAT_REPLY] &gt; </a:t>
            </a:r>
            <a:r>
              <a:rPr lang="en-US" sz="1400" b="1" dirty="0"/>
              <a:t>do</a:t>
            </a:r>
          </a:p>
          <a:p>
            <a:pPr marL="0" indent="0">
              <a:buFont typeface="Arial"/>
              <a:buNone/>
            </a:pPr>
            <a:r>
              <a:rPr lang="en-US" sz="1400" dirty="0"/>
              <a:t>	alive := alive ∪ {p};</a:t>
            </a:r>
            <a:endParaRPr lang="el-GR" sz="1400" dirty="0"/>
          </a:p>
        </p:txBody>
      </p:sp>
    </p:spTree>
    <p:extLst>
      <p:ext uri="{BB962C8B-B14F-4D97-AF65-F5344CB8AC3E}">
        <p14:creationId xmlns:p14="http://schemas.microsoft.com/office/powerpoint/2010/main" val="3039395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2CF9C1-E7F6-4E11-8F9F-11960AD27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/>
              <a:t>Example</a:t>
            </a:r>
            <a:endParaRPr lang="en-US" dirty="0"/>
          </a:p>
        </p:txBody>
      </p:sp>
      <p:sp>
        <p:nvSpPr>
          <p:cNvPr id="21507" name="Slide Number Placeholder 3">
            <a:extLst>
              <a:ext uri="{FF2B5EF4-FFF2-40B4-BE49-F238E27FC236}">
                <a16:creationId xmlns:a16="http://schemas.microsoft.com/office/drawing/2014/main" id="{E7060A56-F29D-44B5-8D4F-9E1382A2EE9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557213" indent="-2143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857250" indent="-1714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200150" indent="-1714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1543050" indent="-1714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92B6EFA0-E254-4232-A46C-BB3296AB7A65}" type="slidenum">
              <a:rPr lang="fr-FR" altLang="en-US">
                <a:solidFill>
                  <a:schemeClr val="bg2"/>
                </a:solidFill>
                <a:latin typeface="Eurostile LT Std"/>
              </a:rPr>
              <a:pPr eaLnBrk="1" hangingPunct="1"/>
              <a:t>46</a:t>
            </a:fld>
            <a:endParaRPr lang="fr-FR" altLang="en-US">
              <a:solidFill>
                <a:schemeClr val="bg2"/>
              </a:solidFill>
              <a:latin typeface="Eurostile LT Std"/>
            </a:endParaRPr>
          </a:p>
        </p:txBody>
      </p:sp>
      <p:sp>
        <p:nvSpPr>
          <p:cNvPr id="21508" name="Line 3">
            <a:extLst>
              <a:ext uri="{FF2B5EF4-FFF2-40B4-BE49-F238E27FC236}">
                <a16:creationId xmlns:a16="http://schemas.microsoft.com/office/drawing/2014/main" id="{FA414219-097E-49F1-B560-B84E32EC66D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129283" y="1346415"/>
            <a:ext cx="7100311" cy="9183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 sz="1800"/>
          </a:p>
        </p:txBody>
      </p:sp>
      <p:sp>
        <p:nvSpPr>
          <p:cNvPr id="21509" name="Line 4">
            <a:extLst>
              <a:ext uri="{FF2B5EF4-FFF2-40B4-BE49-F238E27FC236}">
                <a16:creationId xmlns:a16="http://schemas.microsoft.com/office/drawing/2014/main" id="{6C216D53-F719-41D0-8F11-AB697735D42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186434" y="2267402"/>
            <a:ext cx="7043160" cy="2596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 sz="1800"/>
          </a:p>
        </p:txBody>
      </p:sp>
      <p:sp>
        <p:nvSpPr>
          <p:cNvPr id="21510" name="Text Box 5">
            <a:extLst>
              <a:ext uri="{FF2B5EF4-FFF2-40B4-BE49-F238E27FC236}">
                <a16:creationId xmlns:a16="http://schemas.microsoft.com/office/drawing/2014/main" id="{B7F2AEA2-F764-42B7-AF80-C45946DFCB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2084" y="1146048"/>
            <a:ext cx="453970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fr-CH" altLang="en-US" sz="2100">
                <a:latin typeface="Times New Roman" panose="02020603050405020304" pitchFamily="18" charset="0"/>
              </a:rPr>
              <a:t>p1</a:t>
            </a:r>
            <a:endParaRPr lang="en-GB" altLang="en-US" sz="2100">
              <a:latin typeface="Times New Roman" panose="02020603050405020304" pitchFamily="18" charset="0"/>
            </a:endParaRPr>
          </a:p>
        </p:txBody>
      </p:sp>
      <p:sp>
        <p:nvSpPr>
          <p:cNvPr id="21511" name="Text Box 6">
            <a:extLst>
              <a:ext uri="{FF2B5EF4-FFF2-40B4-BE49-F238E27FC236}">
                <a16:creationId xmlns:a16="http://schemas.microsoft.com/office/drawing/2014/main" id="{CF6A800B-C561-4FE9-BBFF-9020FD7B6E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2084" y="2098548"/>
            <a:ext cx="453970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fr-CH" altLang="en-US" sz="2100">
                <a:latin typeface="Times New Roman" panose="02020603050405020304" pitchFamily="18" charset="0"/>
              </a:rPr>
              <a:t>p2</a:t>
            </a:r>
            <a:endParaRPr lang="en-GB" altLang="en-US" sz="2100">
              <a:latin typeface="Times New Roman" panose="02020603050405020304" pitchFamily="18" charset="0"/>
            </a:endParaRPr>
          </a:p>
        </p:txBody>
      </p:sp>
      <p:sp>
        <p:nvSpPr>
          <p:cNvPr id="21512" name="Text Box 7">
            <a:extLst>
              <a:ext uri="{FF2B5EF4-FFF2-40B4-BE49-F238E27FC236}">
                <a16:creationId xmlns:a16="http://schemas.microsoft.com/office/drawing/2014/main" id="{1BDE5C1D-EBBE-45D7-9786-759209C7E9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6170" y="3051048"/>
            <a:ext cx="453970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fr-CH" altLang="en-US" sz="2100">
                <a:latin typeface="Times New Roman" panose="02020603050405020304" pitchFamily="18" charset="0"/>
              </a:rPr>
              <a:t>p3</a:t>
            </a:r>
            <a:endParaRPr lang="en-GB" altLang="en-US" sz="2100">
              <a:latin typeface="Times New Roman" panose="02020603050405020304" pitchFamily="18" charset="0"/>
            </a:endParaRPr>
          </a:p>
        </p:txBody>
      </p:sp>
      <p:sp>
        <p:nvSpPr>
          <p:cNvPr id="10" name="Line 8">
            <a:extLst>
              <a:ext uri="{FF2B5EF4-FFF2-40B4-BE49-F238E27FC236}">
                <a16:creationId xmlns:a16="http://schemas.microsoft.com/office/drawing/2014/main" id="{D899A549-36B5-4841-B7A3-B397DF7CF1B3}"/>
              </a:ext>
            </a:extLst>
          </p:cNvPr>
          <p:cNvSpPr>
            <a:spLocks noChangeShapeType="1"/>
          </p:cNvSpPr>
          <p:nvPr/>
        </p:nvSpPr>
        <p:spPr bwMode="auto">
          <a:xfrm>
            <a:off x="1700783" y="1355597"/>
            <a:ext cx="1204930" cy="877809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 sz="1800"/>
          </a:p>
        </p:txBody>
      </p:sp>
      <p:sp>
        <p:nvSpPr>
          <p:cNvPr id="12" name="Line 10">
            <a:extLst>
              <a:ext uri="{FF2B5EF4-FFF2-40B4-BE49-F238E27FC236}">
                <a16:creationId xmlns:a16="http://schemas.microsoft.com/office/drawing/2014/main" id="{B11A9D75-33BB-4CD8-BA5F-A8886F8873EF}"/>
              </a:ext>
            </a:extLst>
          </p:cNvPr>
          <p:cNvSpPr>
            <a:spLocks noChangeShapeType="1"/>
          </p:cNvSpPr>
          <p:nvPr/>
        </p:nvSpPr>
        <p:spPr bwMode="auto">
          <a:xfrm>
            <a:off x="1700783" y="1355598"/>
            <a:ext cx="1080497" cy="1930865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 sz="1800"/>
          </a:p>
        </p:txBody>
      </p:sp>
      <p:sp>
        <p:nvSpPr>
          <p:cNvPr id="21517" name="Line 12">
            <a:extLst>
              <a:ext uri="{FF2B5EF4-FFF2-40B4-BE49-F238E27FC236}">
                <a16:creationId xmlns:a16="http://schemas.microsoft.com/office/drawing/2014/main" id="{D7D6BDC9-28B9-49BE-AEE1-EB9B117E5D9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186433" y="3289552"/>
            <a:ext cx="7043143" cy="686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 sz="1800"/>
          </a:p>
        </p:txBody>
      </p:sp>
      <p:sp>
        <p:nvSpPr>
          <p:cNvPr id="23" name="Line 8">
            <a:extLst>
              <a:ext uri="{FF2B5EF4-FFF2-40B4-BE49-F238E27FC236}">
                <a16:creationId xmlns:a16="http://schemas.microsoft.com/office/drawing/2014/main" id="{1FDB9277-7476-4DA4-973E-77CCACD2CF5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769174" y="1360436"/>
            <a:ext cx="1017256" cy="904114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 sz="1800"/>
          </a:p>
        </p:txBody>
      </p:sp>
      <p:sp>
        <p:nvSpPr>
          <p:cNvPr id="24" name="Line 8">
            <a:extLst>
              <a:ext uri="{FF2B5EF4-FFF2-40B4-BE49-F238E27FC236}">
                <a16:creationId xmlns:a16="http://schemas.microsoft.com/office/drawing/2014/main" id="{72DEACAD-A1BA-4D2C-9168-12986D6F111F}"/>
              </a:ext>
            </a:extLst>
          </p:cNvPr>
          <p:cNvSpPr>
            <a:spLocks noChangeShapeType="1"/>
          </p:cNvSpPr>
          <p:nvPr/>
        </p:nvSpPr>
        <p:spPr bwMode="auto">
          <a:xfrm>
            <a:off x="1809169" y="2306297"/>
            <a:ext cx="761129" cy="958364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 sz="1800"/>
          </a:p>
        </p:txBody>
      </p:sp>
      <p:sp>
        <p:nvSpPr>
          <p:cNvPr id="25" name="Line 8">
            <a:extLst>
              <a:ext uri="{FF2B5EF4-FFF2-40B4-BE49-F238E27FC236}">
                <a16:creationId xmlns:a16="http://schemas.microsoft.com/office/drawing/2014/main" id="{164EFB62-02E9-4953-B731-0B6EC30B35D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700784" y="2306284"/>
            <a:ext cx="1033272" cy="953547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 sz="1800"/>
          </a:p>
        </p:txBody>
      </p:sp>
      <p:sp>
        <p:nvSpPr>
          <p:cNvPr id="26" name="Line 8">
            <a:extLst>
              <a:ext uri="{FF2B5EF4-FFF2-40B4-BE49-F238E27FC236}">
                <a16:creationId xmlns:a16="http://schemas.microsoft.com/office/drawing/2014/main" id="{0602B698-121D-494F-B0C9-DBE9B0C22ED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695633" y="1386776"/>
            <a:ext cx="1193491" cy="1867941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 sz="18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A639F40-47E4-45B4-9C23-9DCEB81220B1}"/>
              </a:ext>
            </a:extLst>
          </p:cNvPr>
          <p:cNvSpPr/>
          <p:nvPr/>
        </p:nvSpPr>
        <p:spPr>
          <a:xfrm>
            <a:off x="2533426" y="654352"/>
            <a:ext cx="5613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2</a:t>
            </a:r>
            <a:r>
              <a:rPr lang="el-GR" dirty="0"/>
              <a:t>Δ</a:t>
            </a:r>
            <a:endParaRPr lang="en-US" dirty="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2C18CC1-7CF2-40CD-9C60-A8DBFDBB470A}"/>
              </a:ext>
            </a:extLst>
          </p:cNvPr>
          <p:cNvCxnSpPr>
            <a:cxnSpLocks/>
          </p:cNvCxnSpPr>
          <p:nvPr/>
        </p:nvCxnSpPr>
        <p:spPr>
          <a:xfrm>
            <a:off x="1350264" y="1256806"/>
            <a:ext cx="0" cy="22097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Left Brace 7">
            <a:extLst>
              <a:ext uri="{FF2B5EF4-FFF2-40B4-BE49-F238E27FC236}">
                <a16:creationId xmlns:a16="http://schemas.microsoft.com/office/drawing/2014/main" id="{BB94BEE5-3869-41A8-83AF-64DF4D301174}"/>
              </a:ext>
            </a:extLst>
          </p:cNvPr>
          <p:cNvSpPr/>
          <p:nvPr/>
        </p:nvSpPr>
        <p:spPr>
          <a:xfrm rot="5400000">
            <a:off x="2709434" y="-226209"/>
            <a:ext cx="209357" cy="2799485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Line 10">
            <a:extLst>
              <a:ext uri="{FF2B5EF4-FFF2-40B4-BE49-F238E27FC236}">
                <a16:creationId xmlns:a16="http://schemas.microsoft.com/office/drawing/2014/main" id="{2E00F1B0-C302-4D71-BEC7-3C838CD1C9C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587420" y="2012823"/>
            <a:ext cx="285750" cy="514350"/>
          </a:xfrm>
          <a:prstGeom prst="line">
            <a:avLst/>
          </a:prstGeom>
          <a:noFill/>
          <a:ln w="5715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 sz="1800"/>
          </a:p>
        </p:txBody>
      </p:sp>
      <p:sp>
        <p:nvSpPr>
          <p:cNvPr id="37" name="Line 11">
            <a:extLst>
              <a:ext uri="{FF2B5EF4-FFF2-40B4-BE49-F238E27FC236}">
                <a16:creationId xmlns:a16="http://schemas.microsoft.com/office/drawing/2014/main" id="{802CED43-2490-4854-8CAE-F7EEE645DCE3}"/>
              </a:ext>
            </a:extLst>
          </p:cNvPr>
          <p:cNvSpPr>
            <a:spLocks noChangeShapeType="1"/>
          </p:cNvSpPr>
          <p:nvPr/>
        </p:nvSpPr>
        <p:spPr bwMode="auto">
          <a:xfrm>
            <a:off x="5587420" y="2012823"/>
            <a:ext cx="285750" cy="514350"/>
          </a:xfrm>
          <a:prstGeom prst="line">
            <a:avLst/>
          </a:prstGeom>
          <a:noFill/>
          <a:ln w="5715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 sz="1800"/>
          </a:p>
        </p:txBody>
      </p:sp>
      <p:sp>
        <p:nvSpPr>
          <p:cNvPr id="38" name="Line 8">
            <a:extLst>
              <a:ext uri="{FF2B5EF4-FFF2-40B4-BE49-F238E27FC236}">
                <a16:creationId xmlns:a16="http://schemas.microsoft.com/office/drawing/2014/main" id="{7F3696C1-3B3D-4E1C-AAF8-BA53C96C9529}"/>
              </a:ext>
            </a:extLst>
          </p:cNvPr>
          <p:cNvSpPr>
            <a:spLocks noChangeShapeType="1"/>
          </p:cNvSpPr>
          <p:nvPr/>
        </p:nvSpPr>
        <p:spPr bwMode="auto">
          <a:xfrm>
            <a:off x="2804359" y="1381939"/>
            <a:ext cx="518152" cy="87208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 sz="1800"/>
          </a:p>
        </p:txBody>
      </p:sp>
      <p:sp>
        <p:nvSpPr>
          <p:cNvPr id="39" name="Line 10">
            <a:extLst>
              <a:ext uri="{FF2B5EF4-FFF2-40B4-BE49-F238E27FC236}">
                <a16:creationId xmlns:a16="http://schemas.microsoft.com/office/drawing/2014/main" id="{ABA4AF5F-D003-429E-ABA4-564F64DEE065}"/>
              </a:ext>
            </a:extLst>
          </p:cNvPr>
          <p:cNvSpPr>
            <a:spLocks noChangeShapeType="1"/>
          </p:cNvSpPr>
          <p:nvPr/>
        </p:nvSpPr>
        <p:spPr bwMode="auto">
          <a:xfrm>
            <a:off x="2912196" y="1386776"/>
            <a:ext cx="1127347" cy="1887071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 sz="1800"/>
          </a:p>
        </p:txBody>
      </p:sp>
      <p:sp>
        <p:nvSpPr>
          <p:cNvPr id="40" name="Line 8">
            <a:extLst>
              <a:ext uri="{FF2B5EF4-FFF2-40B4-BE49-F238E27FC236}">
                <a16:creationId xmlns:a16="http://schemas.microsoft.com/office/drawing/2014/main" id="{380E5107-E08C-4ED7-9182-E7E20195352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795385" y="1391870"/>
            <a:ext cx="1114628" cy="187726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 sz="1800"/>
          </a:p>
        </p:txBody>
      </p:sp>
      <p:sp>
        <p:nvSpPr>
          <p:cNvPr id="41" name="Line 8">
            <a:extLst>
              <a:ext uri="{FF2B5EF4-FFF2-40B4-BE49-F238E27FC236}">
                <a16:creationId xmlns:a16="http://schemas.microsoft.com/office/drawing/2014/main" id="{0B96BCF8-F47F-4957-948E-8CC371B9AC3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577338" y="2285783"/>
            <a:ext cx="701020" cy="988069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 sz="1800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1F3D32C4-E7CA-4EBF-8475-870A64F89F9F}"/>
              </a:ext>
            </a:extLst>
          </p:cNvPr>
          <p:cNvCxnSpPr>
            <a:cxnSpLocks/>
          </p:cNvCxnSpPr>
          <p:nvPr/>
        </p:nvCxnSpPr>
        <p:spPr>
          <a:xfrm>
            <a:off x="4343400" y="1201491"/>
            <a:ext cx="0" cy="26916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 Box 16">
            <a:extLst>
              <a:ext uri="{FF2B5EF4-FFF2-40B4-BE49-F238E27FC236}">
                <a16:creationId xmlns:a16="http://schemas.microsoft.com/office/drawing/2014/main" id="{57A58740-5DFE-45F0-B82F-963FE85175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63377" y="3887600"/>
            <a:ext cx="1677062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GB" altLang="en-US" sz="1800" dirty="0">
                <a:latin typeface="Times New Roman" panose="02020603050405020304" pitchFamily="18" charset="0"/>
              </a:rPr>
              <a:t>alive = {p1,p3}</a:t>
            </a:r>
          </a:p>
          <a:p>
            <a:pPr eaLnBrk="1" hangingPunct="1"/>
            <a:r>
              <a:rPr lang="en-GB" altLang="en-US" sz="1800" dirty="0">
                <a:latin typeface="Times New Roman" panose="02020603050405020304" pitchFamily="18" charset="0"/>
              </a:rPr>
              <a:t>detected = {p2}</a:t>
            </a:r>
          </a:p>
        </p:txBody>
      </p:sp>
      <p:sp>
        <p:nvSpPr>
          <p:cNvPr id="44" name="Text Box 16">
            <a:extLst>
              <a:ext uri="{FF2B5EF4-FFF2-40B4-BE49-F238E27FC236}">
                <a16:creationId xmlns:a16="http://schemas.microsoft.com/office/drawing/2014/main" id="{3CE322BF-C544-4F8C-814E-D931EB72F0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90774" y="3902671"/>
            <a:ext cx="1907895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GB" altLang="en-US" sz="1800" dirty="0">
                <a:latin typeface="Times New Roman" panose="02020603050405020304" pitchFamily="18" charset="0"/>
              </a:rPr>
              <a:t>alive = {p1,p2,p3}</a:t>
            </a:r>
          </a:p>
          <a:p>
            <a:pPr eaLnBrk="1" hangingPunct="1"/>
            <a:r>
              <a:rPr lang="en-GB" altLang="en-US" sz="1800" dirty="0">
                <a:latin typeface="Times New Roman" panose="02020603050405020304" pitchFamily="18" charset="0"/>
              </a:rPr>
              <a:t>detected = {}</a:t>
            </a:r>
          </a:p>
        </p:txBody>
      </p:sp>
      <p:sp>
        <p:nvSpPr>
          <p:cNvPr id="45" name="Line 8">
            <a:extLst>
              <a:ext uri="{FF2B5EF4-FFF2-40B4-BE49-F238E27FC236}">
                <a16:creationId xmlns:a16="http://schemas.microsoft.com/office/drawing/2014/main" id="{719507EF-92EE-4032-B81C-B745F4BA49A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919818" y="1386433"/>
            <a:ext cx="826363" cy="846972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 sz="1800"/>
          </a:p>
        </p:txBody>
      </p:sp>
      <p:sp>
        <p:nvSpPr>
          <p:cNvPr id="46" name="Line 8">
            <a:extLst>
              <a:ext uri="{FF2B5EF4-FFF2-40B4-BE49-F238E27FC236}">
                <a16:creationId xmlns:a16="http://schemas.microsoft.com/office/drawing/2014/main" id="{2BB35585-DB05-49C0-A8E0-6090D46BA4BC}"/>
              </a:ext>
            </a:extLst>
          </p:cNvPr>
          <p:cNvSpPr>
            <a:spLocks noChangeShapeType="1"/>
          </p:cNvSpPr>
          <p:nvPr/>
        </p:nvSpPr>
        <p:spPr bwMode="auto">
          <a:xfrm>
            <a:off x="2757129" y="2296352"/>
            <a:ext cx="941204" cy="972699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 sz="1800"/>
          </a:p>
        </p:txBody>
      </p:sp>
      <p:sp>
        <p:nvSpPr>
          <p:cNvPr id="47" name="Text Box 16">
            <a:extLst>
              <a:ext uri="{FF2B5EF4-FFF2-40B4-BE49-F238E27FC236}">
                <a16:creationId xmlns:a16="http://schemas.microsoft.com/office/drawing/2014/main" id="{338B6553-432E-48A7-A459-18F6577E6B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53487" y="3257041"/>
            <a:ext cx="114646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GB" altLang="en-US" sz="1800" dirty="0">
                <a:latin typeface="Times New Roman" panose="02020603050405020304" pitchFamily="18" charset="0"/>
              </a:rPr>
              <a:t>heartbeat</a:t>
            </a:r>
            <a:r>
              <a:rPr lang="en-US" altLang="en-US" sz="1800" dirty="0">
                <a:latin typeface="Times New Roman" panose="02020603050405020304" pitchFamily="18" charset="0"/>
              </a:rPr>
              <a:t>_</a:t>
            </a:r>
          </a:p>
          <a:p>
            <a:pPr eaLnBrk="1" hangingPunct="1"/>
            <a:r>
              <a:rPr lang="en-GB" altLang="en-US" sz="1800" dirty="0">
                <a:latin typeface="Times New Roman" panose="02020603050405020304" pitchFamily="18" charset="0"/>
              </a:rPr>
              <a:t>request</a:t>
            </a:r>
          </a:p>
        </p:txBody>
      </p:sp>
      <p:sp>
        <p:nvSpPr>
          <p:cNvPr id="48" name="Text Box 16">
            <a:extLst>
              <a:ext uri="{FF2B5EF4-FFF2-40B4-BE49-F238E27FC236}">
                <a16:creationId xmlns:a16="http://schemas.microsoft.com/office/drawing/2014/main" id="{3DB0CB7A-BCD6-4CDC-966D-F2473960DE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87428" y="3246855"/>
            <a:ext cx="114646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GB" altLang="en-US" sz="1800" dirty="0">
                <a:latin typeface="Times New Roman" panose="02020603050405020304" pitchFamily="18" charset="0"/>
              </a:rPr>
              <a:t>heartbeat_</a:t>
            </a:r>
          </a:p>
          <a:p>
            <a:pPr eaLnBrk="1" hangingPunct="1"/>
            <a:r>
              <a:rPr lang="en-GB" altLang="en-US" sz="1800" dirty="0">
                <a:latin typeface="Times New Roman" panose="02020603050405020304" pitchFamily="18" charset="0"/>
              </a:rPr>
              <a:t>reply</a:t>
            </a:r>
          </a:p>
        </p:txBody>
      </p:sp>
      <p:sp>
        <p:nvSpPr>
          <p:cNvPr id="49" name="Line 8">
            <a:extLst>
              <a:ext uri="{FF2B5EF4-FFF2-40B4-BE49-F238E27FC236}">
                <a16:creationId xmlns:a16="http://schemas.microsoft.com/office/drawing/2014/main" id="{8AFDD7A3-83E3-42E2-979D-3EDD38AB02C0}"/>
              </a:ext>
            </a:extLst>
          </p:cNvPr>
          <p:cNvSpPr>
            <a:spLocks noChangeShapeType="1"/>
          </p:cNvSpPr>
          <p:nvPr/>
        </p:nvSpPr>
        <p:spPr bwMode="auto">
          <a:xfrm>
            <a:off x="4554147" y="1359050"/>
            <a:ext cx="1094597" cy="87697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 sz="1800"/>
          </a:p>
        </p:txBody>
      </p:sp>
      <p:sp>
        <p:nvSpPr>
          <p:cNvPr id="50" name="Line 10">
            <a:extLst>
              <a:ext uri="{FF2B5EF4-FFF2-40B4-BE49-F238E27FC236}">
                <a16:creationId xmlns:a16="http://schemas.microsoft.com/office/drawing/2014/main" id="{B6634F9D-1F24-4692-9460-33525B5F19CD}"/>
              </a:ext>
            </a:extLst>
          </p:cNvPr>
          <p:cNvSpPr>
            <a:spLocks noChangeShapeType="1"/>
          </p:cNvSpPr>
          <p:nvPr/>
        </p:nvSpPr>
        <p:spPr bwMode="auto">
          <a:xfrm>
            <a:off x="4554147" y="1359050"/>
            <a:ext cx="1080497" cy="1930865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 sz="1800"/>
          </a:p>
        </p:txBody>
      </p:sp>
      <p:sp>
        <p:nvSpPr>
          <p:cNvPr id="53" name="Line 8">
            <a:extLst>
              <a:ext uri="{FF2B5EF4-FFF2-40B4-BE49-F238E27FC236}">
                <a16:creationId xmlns:a16="http://schemas.microsoft.com/office/drawing/2014/main" id="{0EC42265-F7E6-4AF4-A9FB-CA31A5A9C81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554147" y="2306283"/>
            <a:ext cx="1062617" cy="956999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 sz="1800"/>
          </a:p>
        </p:txBody>
      </p:sp>
      <p:sp>
        <p:nvSpPr>
          <p:cNvPr id="54" name="Line 8">
            <a:extLst>
              <a:ext uri="{FF2B5EF4-FFF2-40B4-BE49-F238E27FC236}">
                <a16:creationId xmlns:a16="http://schemas.microsoft.com/office/drawing/2014/main" id="{6FB11ED3-AF88-4CEF-9EE5-3CA4BC9D701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548997" y="1390228"/>
            <a:ext cx="1193491" cy="1867941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 sz="1800"/>
          </a:p>
        </p:txBody>
      </p:sp>
      <p:sp>
        <p:nvSpPr>
          <p:cNvPr id="56" name="Line 10">
            <a:extLst>
              <a:ext uri="{FF2B5EF4-FFF2-40B4-BE49-F238E27FC236}">
                <a16:creationId xmlns:a16="http://schemas.microsoft.com/office/drawing/2014/main" id="{9399272A-431F-4AE2-8981-C2D7AB1C2ED3}"/>
              </a:ext>
            </a:extLst>
          </p:cNvPr>
          <p:cNvSpPr>
            <a:spLocks noChangeShapeType="1"/>
          </p:cNvSpPr>
          <p:nvPr/>
        </p:nvSpPr>
        <p:spPr bwMode="auto">
          <a:xfrm>
            <a:off x="5765560" y="1390228"/>
            <a:ext cx="1127347" cy="1887071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 sz="1800"/>
          </a:p>
        </p:txBody>
      </p:sp>
      <p:sp>
        <p:nvSpPr>
          <p:cNvPr id="57" name="Line 8">
            <a:extLst>
              <a:ext uri="{FF2B5EF4-FFF2-40B4-BE49-F238E27FC236}">
                <a16:creationId xmlns:a16="http://schemas.microsoft.com/office/drawing/2014/main" id="{E1144759-739D-413E-9F54-79B74E0C30E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648748" y="1377975"/>
            <a:ext cx="1143889" cy="1894607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 sz="1800"/>
          </a:p>
        </p:txBody>
      </p:sp>
      <p:sp>
        <p:nvSpPr>
          <p:cNvPr id="61" name="Text Box 16">
            <a:extLst>
              <a:ext uri="{FF2B5EF4-FFF2-40B4-BE49-F238E27FC236}">
                <a16:creationId xmlns:a16="http://schemas.microsoft.com/office/drawing/2014/main" id="{F50317A2-9BA0-4C79-90DE-D2DEB0E40D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29711" y="3245253"/>
            <a:ext cx="114646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GB" altLang="en-US" sz="1800" dirty="0">
                <a:latin typeface="Times New Roman" panose="02020603050405020304" pitchFamily="18" charset="0"/>
              </a:rPr>
              <a:t>heartbeat_</a:t>
            </a:r>
          </a:p>
          <a:p>
            <a:pPr eaLnBrk="1" hangingPunct="1"/>
            <a:r>
              <a:rPr lang="en-GB" altLang="en-US" sz="1800" dirty="0">
                <a:latin typeface="Times New Roman" panose="02020603050405020304" pitchFamily="18" charset="0"/>
              </a:rPr>
              <a:t>request</a:t>
            </a:r>
          </a:p>
        </p:txBody>
      </p:sp>
      <p:sp>
        <p:nvSpPr>
          <p:cNvPr id="62" name="Text Box 16">
            <a:extLst>
              <a:ext uri="{FF2B5EF4-FFF2-40B4-BE49-F238E27FC236}">
                <a16:creationId xmlns:a16="http://schemas.microsoft.com/office/drawing/2014/main" id="{BB9AC79F-FE7E-464C-BF77-F2693A215E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25552" y="3242687"/>
            <a:ext cx="114646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GB" altLang="en-US" sz="1800" dirty="0">
                <a:latin typeface="Times New Roman" panose="02020603050405020304" pitchFamily="18" charset="0"/>
              </a:rPr>
              <a:t>heartbeat</a:t>
            </a:r>
            <a:r>
              <a:rPr lang="en-US" altLang="en-US" sz="1800" dirty="0">
                <a:latin typeface="Times New Roman" panose="02020603050405020304" pitchFamily="18" charset="0"/>
              </a:rPr>
              <a:t>_</a:t>
            </a:r>
          </a:p>
          <a:p>
            <a:pPr eaLnBrk="1" hangingPunct="1"/>
            <a:r>
              <a:rPr lang="en-GB" altLang="en-US" sz="1800" dirty="0">
                <a:latin typeface="Times New Roman" panose="02020603050405020304" pitchFamily="18" charset="0"/>
              </a:rPr>
              <a:t>reply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47656817-18F5-481C-8B11-A1F13F9A505D}"/>
              </a:ext>
            </a:extLst>
          </p:cNvPr>
          <p:cNvSpPr/>
          <p:nvPr/>
        </p:nvSpPr>
        <p:spPr>
          <a:xfrm>
            <a:off x="5563906" y="653384"/>
            <a:ext cx="5613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2</a:t>
            </a:r>
            <a:r>
              <a:rPr lang="el-GR" dirty="0"/>
              <a:t>Δ</a:t>
            </a:r>
            <a:endParaRPr lang="en-US" dirty="0"/>
          </a:p>
        </p:txBody>
      </p:sp>
      <p:sp>
        <p:nvSpPr>
          <p:cNvPr id="65" name="Left Brace 64">
            <a:extLst>
              <a:ext uri="{FF2B5EF4-FFF2-40B4-BE49-F238E27FC236}">
                <a16:creationId xmlns:a16="http://schemas.microsoft.com/office/drawing/2014/main" id="{C1CB22B6-F194-4493-8495-A2FC4D1709A4}"/>
              </a:ext>
            </a:extLst>
          </p:cNvPr>
          <p:cNvSpPr/>
          <p:nvPr/>
        </p:nvSpPr>
        <p:spPr>
          <a:xfrm rot="5400000">
            <a:off x="5739913" y="-229011"/>
            <a:ext cx="209357" cy="2799485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FEC6A939-75CE-4E64-ADAC-8EF9A0191D5A}"/>
              </a:ext>
            </a:extLst>
          </p:cNvPr>
          <p:cNvCxnSpPr>
            <a:cxnSpLocks/>
          </p:cNvCxnSpPr>
          <p:nvPr/>
        </p:nvCxnSpPr>
        <p:spPr>
          <a:xfrm>
            <a:off x="7389876" y="1195736"/>
            <a:ext cx="0" cy="26916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23" grpId="0" animBg="1"/>
      <p:bldP spid="24" grpId="0" animBg="1"/>
      <p:bldP spid="25" grpId="0" animBg="1"/>
      <p:bldP spid="26" grpId="0" animBg="1"/>
      <p:bldP spid="7" grpId="0"/>
      <p:bldP spid="8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3" grpId="0"/>
      <p:bldP spid="44" grpId="0"/>
      <p:bldP spid="45" grpId="0" animBg="1"/>
      <p:bldP spid="46" grpId="0" animBg="1"/>
      <p:bldP spid="47" grpId="0"/>
      <p:bldP spid="48" grpId="0"/>
      <p:bldP spid="49" grpId="0" animBg="1"/>
      <p:bldP spid="50" grpId="0" animBg="1"/>
      <p:bldP spid="53" grpId="0" animBg="1"/>
      <p:bldP spid="54" grpId="0" animBg="1"/>
      <p:bldP spid="56" grpId="0" animBg="1"/>
      <p:bldP spid="57" grpId="0" animBg="1"/>
      <p:bldP spid="61" grpId="0"/>
      <p:bldP spid="62" grpId="0"/>
      <p:bldP spid="64" grpId="0"/>
      <p:bldP spid="65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260147-FFC0-4E69-BF3A-54C9206A4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Generic FD implementation (sketch)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339" name="Content Placeholder 2">
                <a:extLst>
                  <a:ext uri="{FF2B5EF4-FFF2-40B4-BE49-F238E27FC236}">
                    <a16:creationId xmlns:a16="http://schemas.microsoft.com/office/drawing/2014/main" id="{9785D16F-DF05-4B62-A1D5-6462A820D23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92100" y="949504"/>
                <a:ext cx="8623300" cy="3818430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en-US" altLang="en-US" sz="2000" dirty="0">
                    <a:ea typeface="ＭＳ Ｐゴシック" panose="020B0600070205080204" pitchFamily="34" charset="-128"/>
                  </a:rPr>
                  <a:t>(1) Processes periodically exchange heartbeat messages </a:t>
                </a:r>
              </a:p>
              <a:p>
                <a:pPr marL="0" indent="0">
                  <a:buNone/>
                </a:pPr>
                <a:endParaRPr lang="en-US" altLang="en-US" sz="2000" dirty="0">
                  <a:ea typeface="ＭＳ Ｐゴシック" panose="020B0600070205080204" pitchFamily="34" charset="-128"/>
                </a:endParaRPr>
              </a:p>
              <a:p>
                <a:pPr marL="0" indent="0">
                  <a:buNone/>
                </a:pPr>
                <a:r>
                  <a:rPr lang="en-US" altLang="en-US" sz="2000" dirty="0">
                    <a:ea typeface="ＭＳ Ｐゴシック" panose="020B0600070205080204" pitchFamily="34" charset="-128"/>
                  </a:rPr>
                  <a:t>(2) A process sets a timeout based on worst case round trip of a message exchange (</a:t>
                </a:r>
                <a14:m>
                  <m:oMath xmlns:m="http://schemas.openxmlformats.org/officeDocument/2006/math">
                    <m:r>
                      <a:rPr lang="en-US" alt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en-US" alt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</m:oMath>
                </a14:m>
                <a:r>
                  <a:rPr lang="en-US" altLang="en-US" sz="2000" dirty="0">
                    <a:ea typeface="ＭＳ Ｐゴシック" panose="020B0600070205080204" pitchFamily="34" charset="-128"/>
                  </a:rPr>
                  <a:t> time)</a:t>
                </a:r>
              </a:p>
              <a:p>
                <a:pPr marL="0" indent="0">
                  <a:buNone/>
                </a:pPr>
                <a:endParaRPr lang="en-US" altLang="en-US" sz="2000" dirty="0">
                  <a:ea typeface="ＭＳ Ｐゴシック" panose="020B0600070205080204" pitchFamily="34" charset="-128"/>
                </a:endParaRPr>
              </a:p>
              <a:p>
                <a:pPr marL="0" indent="0">
                  <a:buNone/>
                </a:pPr>
                <a:r>
                  <a:rPr lang="en-US" altLang="en-US" sz="2000" dirty="0">
                    <a:ea typeface="ＭＳ Ｐゴシック" panose="020B0600070205080204" pitchFamily="34" charset="-128"/>
                  </a:rPr>
                  <a:t>(3) A process suspects another process if it timeouts that process </a:t>
                </a:r>
              </a:p>
              <a:p>
                <a:pPr marL="0" indent="0">
                  <a:buNone/>
                </a:pPr>
                <a:endParaRPr lang="en-US" altLang="en-US" sz="2000" dirty="0">
                  <a:ea typeface="ＭＳ Ｐゴシック" panose="020B0600070205080204" pitchFamily="34" charset="-128"/>
                </a:endParaRPr>
              </a:p>
              <a:p>
                <a:pPr marL="0" indent="0">
                  <a:buNone/>
                </a:pPr>
                <a:r>
                  <a:rPr lang="en-US" altLang="en-US" sz="2000" dirty="0">
                    <a:ea typeface="ＭＳ Ｐゴシック" panose="020B0600070205080204" pitchFamily="34" charset="-128"/>
                  </a:rPr>
                  <a:t>(4) A process that delivers a message from a suspected process revises its suspicion and increases its timeout</a:t>
                </a:r>
              </a:p>
            </p:txBody>
          </p:sp>
        </mc:Choice>
        <mc:Fallback xmlns="">
          <p:sp>
            <p:nvSpPr>
              <p:cNvPr id="14339" name="Content Placeholder 2">
                <a:extLst>
                  <a:ext uri="{FF2B5EF4-FFF2-40B4-BE49-F238E27FC236}">
                    <a16:creationId xmlns:a16="http://schemas.microsoft.com/office/drawing/2014/main" id="{9785D16F-DF05-4B62-A1D5-6462A820D23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92100" y="949504"/>
                <a:ext cx="8623300" cy="3818430"/>
              </a:xfrm>
              <a:blipFill>
                <a:blip r:embed="rId2"/>
                <a:stretch>
                  <a:fillRect l="-707" t="-7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340" name="Slide Number Placeholder 3">
            <a:extLst>
              <a:ext uri="{FF2B5EF4-FFF2-40B4-BE49-F238E27FC236}">
                <a16:creationId xmlns:a16="http://schemas.microsoft.com/office/drawing/2014/main" id="{A3D4F32E-4A2E-4300-BA0D-846310EC716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557213" indent="-2143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857250" indent="-1714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200150" indent="-1714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1543050" indent="-1714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23517C1C-58DA-48DC-AB94-49ED4654CC3E}" type="slidenum">
              <a:rPr lang="fr-FR" altLang="en-US">
                <a:solidFill>
                  <a:schemeClr val="bg2"/>
                </a:solidFill>
                <a:latin typeface="Eurostile LT Std"/>
              </a:rPr>
              <a:pPr eaLnBrk="1" hangingPunct="1"/>
              <a:t>47</a:t>
            </a:fld>
            <a:endParaRPr lang="fr-FR" altLang="en-US">
              <a:solidFill>
                <a:schemeClr val="bg2"/>
              </a:solidFill>
              <a:latin typeface="Eurostile LT Std"/>
            </a:endParaRPr>
          </a:p>
        </p:txBody>
      </p:sp>
    </p:spTree>
    <p:extLst>
      <p:ext uri="{BB962C8B-B14F-4D97-AF65-F5344CB8AC3E}">
        <p14:creationId xmlns:p14="http://schemas.microsoft.com/office/powerpoint/2010/main" val="148414909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35CF2C-BDFD-41DE-AF5F-EB133E409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Eventually perfect failure detector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EEABA1-3708-408A-A290-EE59469CE5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Name: </a:t>
            </a:r>
            <a:r>
              <a:rPr lang="en-US" dirty="0" err="1"/>
              <a:t>EventuallyPerfectFailureDetector</a:t>
            </a:r>
            <a:r>
              <a:rPr lang="en-US" dirty="0"/>
              <a:t>, instance ◇P.</a:t>
            </a:r>
          </a:p>
          <a:p>
            <a:endParaRPr lang="en-US" dirty="0"/>
          </a:p>
          <a:p>
            <a:r>
              <a:rPr lang="en-US" dirty="0"/>
              <a:t>Indication: &lt; ◇P, Suspect | p &gt;: Notifies that process p is suspected to have crashed.</a:t>
            </a:r>
          </a:p>
          <a:p>
            <a:r>
              <a:rPr lang="en-US" dirty="0"/>
              <a:t>Indication: &lt; ◇P, Restore | p &gt;: Notifies that process p is not suspected anymore.</a:t>
            </a:r>
          </a:p>
          <a:p>
            <a:endParaRPr lang="en-US" dirty="0"/>
          </a:p>
          <a:p>
            <a:r>
              <a:rPr lang="en-US" dirty="0"/>
              <a:t>Properties: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b="1" dirty="0"/>
              <a:t>EPFD1. Strong completeness</a:t>
            </a:r>
            <a:r>
              <a:rPr lang="en-US" dirty="0"/>
              <a:t>: Eventually, every process that crashes is permanently suspected by every correct process.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b="1" dirty="0"/>
              <a:t>EPFD2. </a:t>
            </a:r>
            <a:r>
              <a:rPr lang="en-US" b="1" dirty="0">
                <a:solidFill>
                  <a:srgbClr val="C00000"/>
                </a:solidFill>
              </a:rPr>
              <a:t>Eventual</a:t>
            </a:r>
            <a:r>
              <a:rPr lang="en-US" b="1" dirty="0"/>
              <a:t> strong accuracy</a:t>
            </a:r>
            <a:r>
              <a:rPr lang="en-US" dirty="0"/>
              <a:t>: Eventually, no correct process is suspected by any correct process.</a:t>
            </a:r>
          </a:p>
        </p:txBody>
      </p:sp>
    </p:spTree>
    <p:extLst>
      <p:ext uri="{BB962C8B-B14F-4D97-AF65-F5344CB8AC3E}">
        <p14:creationId xmlns:p14="http://schemas.microsoft.com/office/powerpoint/2010/main" val="829437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2FA2A6-D589-45CE-B9C2-CACAE614B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Algorithm: Increasing Timeout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805234F-6199-4147-9C9B-AE76597DB4B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7000" y="847904"/>
                <a:ext cx="5359400" cy="3818430"/>
              </a:xfrm>
            </p:spPr>
            <p:txBody>
              <a:bodyPr>
                <a:normAutofit fontScale="25000" lnSpcReduction="20000"/>
              </a:bodyPr>
              <a:lstStyle/>
              <a:p>
                <a:pPr marL="0" indent="0">
                  <a:buNone/>
                </a:pPr>
                <a:r>
                  <a:rPr lang="en-US" sz="5600" b="1" dirty="0"/>
                  <a:t>upon event </a:t>
                </a:r>
                <a:r>
                  <a:rPr lang="en-US" sz="5600" dirty="0"/>
                  <a:t>&lt; ◇P, Init &gt; </a:t>
                </a:r>
                <a:r>
                  <a:rPr lang="en-US" sz="5600" b="1" dirty="0"/>
                  <a:t>do</a:t>
                </a:r>
              </a:p>
              <a:p>
                <a:pPr marL="0" indent="0">
                  <a:buNone/>
                </a:pPr>
                <a:r>
                  <a:rPr lang="en-US" sz="5600" dirty="0"/>
                  <a:t>	alive := </a:t>
                </a:r>
                <a:r>
                  <a:rPr lang="el-GR" sz="5600" dirty="0"/>
                  <a:t>Π;</a:t>
                </a:r>
              </a:p>
              <a:p>
                <a:pPr marL="0" indent="0">
                  <a:buNone/>
                </a:pPr>
                <a:r>
                  <a:rPr lang="en-US" sz="5600" dirty="0"/>
                  <a:t>	suspected := ∅;</a:t>
                </a:r>
              </a:p>
              <a:p>
                <a:pPr marL="0" indent="0">
                  <a:buNone/>
                </a:pPr>
                <a:r>
                  <a:rPr lang="en-US" sz="5600" dirty="0"/>
                  <a:t>	delay := </a:t>
                </a:r>
                <a:r>
                  <a:rPr lang="en-US" altLang="zh-CN" sz="6000" dirty="0"/>
                  <a:t>2∆’</a:t>
                </a:r>
                <a:r>
                  <a:rPr lang="el-GR" sz="5600" dirty="0"/>
                  <a:t>;</a:t>
                </a:r>
              </a:p>
              <a:p>
                <a:pPr marL="0" indent="0">
                  <a:buNone/>
                </a:pPr>
                <a:r>
                  <a:rPr lang="en-US" sz="5600" dirty="0"/>
                  <a:t>	</a:t>
                </a:r>
                <a:r>
                  <a:rPr lang="en-US" sz="5600" dirty="0" err="1"/>
                  <a:t>starttimer</a:t>
                </a:r>
                <a:r>
                  <a:rPr lang="en-US" sz="5600" dirty="0"/>
                  <a:t>(delay);</a:t>
                </a:r>
              </a:p>
              <a:p>
                <a:pPr marL="0" indent="0">
                  <a:buNone/>
                </a:pPr>
                <a:endParaRPr lang="en-US" sz="5600" dirty="0"/>
              </a:p>
              <a:p>
                <a:pPr marL="0" indent="0">
                  <a:buNone/>
                </a:pPr>
                <a:r>
                  <a:rPr lang="en-US" sz="5600" b="1" dirty="0"/>
                  <a:t>upon event </a:t>
                </a:r>
                <a:r>
                  <a:rPr lang="en-US" sz="5600" dirty="0"/>
                  <a:t>&lt; Timeout &gt; </a:t>
                </a:r>
                <a:r>
                  <a:rPr lang="en-US" sz="5600" b="1" dirty="0"/>
                  <a:t>do</a:t>
                </a:r>
              </a:p>
              <a:p>
                <a:pPr marL="0" indent="0">
                  <a:buNone/>
                </a:pPr>
                <a:r>
                  <a:rPr lang="en-US" sz="5600" dirty="0"/>
                  <a:t>	</a:t>
                </a:r>
                <a:r>
                  <a:rPr lang="en-US" sz="5600" b="1" dirty="0"/>
                  <a:t>if</a:t>
                </a:r>
                <a:r>
                  <a:rPr lang="en-US" sz="5600" dirty="0"/>
                  <a:t> alive ∩ suspected </a:t>
                </a:r>
                <a:r>
                  <a:rPr lang="en-US" altLang="en-US" sz="5600" dirty="0">
                    <a:ea typeface="ＭＳ Ｐゴシック" panose="020B0600070205080204" pitchFamily="34" charset="-128"/>
                  </a:rPr>
                  <a:t>≠</a:t>
                </a:r>
                <a:r>
                  <a:rPr lang="en-US" sz="5600" dirty="0"/>
                  <a:t> ∅ </a:t>
                </a:r>
                <a:r>
                  <a:rPr lang="en-US" sz="5600" b="1" dirty="0"/>
                  <a:t>then</a:t>
                </a:r>
              </a:p>
              <a:p>
                <a:pPr marL="0" indent="0">
                  <a:buNone/>
                </a:pPr>
                <a:r>
                  <a:rPr lang="en-US" sz="5600" dirty="0"/>
                  <a:t>		delay := delay + </a:t>
                </a:r>
                <a:r>
                  <a:rPr lang="en-US" altLang="zh-CN" sz="6000" dirty="0"/>
                  <a:t>2∆’</a:t>
                </a:r>
                <a:r>
                  <a:rPr lang="el-GR" sz="5600" dirty="0"/>
                  <a:t>;</a:t>
                </a:r>
              </a:p>
              <a:p>
                <a:pPr marL="0" indent="0">
                  <a:buNone/>
                </a:pPr>
                <a:r>
                  <a:rPr lang="en-US" sz="5600" dirty="0"/>
                  <a:t>	</a:t>
                </a:r>
                <a:r>
                  <a:rPr lang="en-US" sz="5600" b="1" dirty="0" err="1"/>
                  <a:t>forall</a:t>
                </a:r>
                <a:r>
                  <a:rPr lang="en-US" sz="5600" dirty="0"/>
                  <a:t> p ∈ </a:t>
                </a:r>
                <a:r>
                  <a:rPr lang="el-GR" sz="5600" dirty="0"/>
                  <a:t>Π </a:t>
                </a:r>
                <a:r>
                  <a:rPr lang="en-US" sz="5600" b="1" dirty="0"/>
                  <a:t>do</a:t>
                </a:r>
              </a:p>
              <a:p>
                <a:pPr marL="0" indent="0">
                  <a:buNone/>
                </a:pPr>
                <a:r>
                  <a:rPr lang="en-US" sz="5600" dirty="0"/>
                  <a:t>		</a:t>
                </a:r>
                <a:r>
                  <a:rPr lang="en-US" sz="5600" b="1" dirty="0"/>
                  <a:t>if</a:t>
                </a:r>
                <a:r>
                  <a:rPr lang="en-US" sz="5600" dirty="0"/>
                  <a:t> (p </a:t>
                </a:r>
                <a14:m>
                  <m:oMath xmlns:m="http://schemas.openxmlformats.org/officeDocument/2006/math">
                    <m:r>
                      <a:rPr lang="en-US" sz="6000" i="1" dirty="0">
                        <a:latin typeface="Cambria Math" panose="02040503050406030204" pitchFamily="18" charset="0"/>
                      </a:rPr>
                      <m:t>∉</m:t>
                    </m:r>
                  </m:oMath>
                </a14:m>
                <a:r>
                  <a:rPr lang="en-US" sz="5600" dirty="0"/>
                  <a:t> alive) ∧ (p </a:t>
                </a:r>
                <a14:m>
                  <m:oMath xmlns:m="http://schemas.openxmlformats.org/officeDocument/2006/math">
                    <m:r>
                      <a:rPr lang="en-US" sz="6000" i="1" dirty="0">
                        <a:latin typeface="Cambria Math" panose="02040503050406030204" pitchFamily="18" charset="0"/>
                      </a:rPr>
                      <m:t>∉</m:t>
                    </m:r>
                  </m:oMath>
                </a14:m>
                <a:r>
                  <a:rPr lang="en-US" sz="5600" dirty="0"/>
                  <a:t> suspected) </a:t>
                </a:r>
                <a:r>
                  <a:rPr lang="en-US" sz="5600" b="1" dirty="0"/>
                  <a:t>then</a:t>
                </a:r>
              </a:p>
              <a:p>
                <a:pPr marL="0" indent="0">
                  <a:buNone/>
                </a:pPr>
                <a:r>
                  <a:rPr lang="en-US" sz="5600" dirty="0"/>
                  <a:t>			suspected := suspected ∪ {p};</a:t>
                </a:r>
              </a:p>
              <a:p>
                <a:pPr marL="0" indent="0">
                  <a:buNone/>
                </a:pPr>
                <a:r>
                  <a:rPr lang="en-US" sz="5600" dirty="0"/>
                  <a:t>			</a:t>
                </a:r>
                <a:r>
                  <a:rPr lang="en-US" sz="5600" b="1" dirty="0"/>
                  <a:t>trigger</a:t>
                </a:r>
                <a:r>
                  <a:rPr lang="en-US" sz="5600" dirty="0"/>
                  <a:t> &lt; ◇P, Suspect | p &gt;;</a:t>
                </a:r>
              </a:p>
              <a:p>
                <a:pPr marL="0" indent="0">
                  <a:buNone/>
                </a:pPr>
                <a:r>
                  <a:rPr lang="en-US" sz="5600" dirty="0"/>
                  <a:t>		</a:t>
                </a:r>
                <a:r>
                  <a:rPr lang="en-US" sz="5600" b="1" dirty="0"/>
                  <a:t>else if </a:t>
                </a:r>
                <a:r>
                  <a:rPr lang="en-US" sz="5600" dirty="0"/>
                  <a:t>(p ∈ alive) ∧ (p ∈ suspected) </a:t>
                </a:r>
                <a:r>
                  <a:rPr lang="en-US" sz="5600" b="1" dirty="0"/>
                  <a:t>then</a:t>
                </a:r>
              </a:p>
              <a:p>
                <a:pPr marL="0" indent="0">
                  <a:buNone/>
                </a:pPr>
                <a:r>
                  <a:rPr lang="en-US" sz="5600" dirty="0"/>
                  <a:t>			suspected := suspected \ {p};</a:t>
                </a:r>
              </a:p>
              <a:p>
                <a:pPr marL="0" indent="0">
                  <a:buNone/>
                </a:pPr>
                <a:r>
                  <a:rPr lang="en-US" sz="5600" dirty="0"/>
                  <a:t>			</a:t>
                </a:r>
                <a:r>
                  <a:rPr lang="en-US" sz="5600" b="1" dirty="0"/>
                  <a:t>trigger</a:t>
                </a:r>
                <a:r>
                  <a:rPr lang="en-US" sz="5600" dirty="0"/>
                  <a:t> &lt; ◇P, Restore | p &gt;;</a:t>
                </a:r>
              </a:p>
              <a:p>
                <a:pPr marL="0" indent="0">
                  <a:buNone/>
                </a:pPr>
                <a:r>
                  <a:rPr lang="en-US" sz="5600" dirty="0"/>
                  <a:t>		</a:t>
                </a:r>
                <a:r>
                  <a:rPr lang="en-US" sz="5600" b="1" dirty="0"/>
                  <a:t>trigger</a:t>
                </a:r>
                <a:r>
                  <a:rPr lang="en-US" sz="5600" dirty="0"/>
                  <a:t> &lt; pl, Send | p, </a:t>
                </a:r>
                <a:r>
                  <a:rPr lang="en-US" sz="6000" dirty="0"/>
                  <a:t>[HEARTBEAT_REQUEST] </a:t>
                </a:r>
                <a:r>
                  <a:rPr lang="en-US" sz="5600" dirty="0"/>
                  <a:t>&gt;;</a:t>
                </a:r>
              </a:p>
              <a:p>
                <a:pPr marL="0" indent="0">
                  <a:buNone/>
                </a:pPr>
                <a:r>
                  <a:rPr lang="en-US" sz="5600" dirty="0"/>
                  <a:t>	alive := ∅;</a:t>
                </a:r>
              </a:p>
              <a:p>
                <a:pPr marL="0" indent="0">
                  <a:buNone/>
                </a:pPr>
                <a:r>
                  <a:rPr lang="en-US" sz="5600" dirty="0"/>
                  <a:t>	</a:t>
                </a:r>
                <a:r>
                  <a:rPr lang="en-US" sz="5600" dirty="0" err="1"/>
                  <a:t>starttimer</a:t>
                </a:r>
                <a:r>
                  <a:rPr lang="en-US" sz="5600" dirty="0"/>
                  <a:t>(delay);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805234F-6199-4147-9C9B-AE76597DB4B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7000" y="847904"/>
                <a:ext cx="5359400" cy="3818430"/>
              </a:xfrm>
              <a:blipFill>
                <a:blip r:embed="rId2"/>
                <a:stretch>
                  <a:fillRect l="-341" t="-1438" b="-10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26C350F-C185-49B5-A198-2CFA56E41052}"/>
              </a:ext>
            </a:extLst>
          </p:cNvPr>
          <p:cNvSpPr txBox="1">
            <a:spLocks/>
          </p:cNvSpPr>
          <p:nvPr/>
        </p:nvSpPr>
        <p:spPr bwMode="auto">
          <a:xfrm>
            <a:off x="4017006" y="1432679"/>
            <a:ext cx="5067308" cy="16317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2400" kern="1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pitchFamily="34" charset="-122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2400" kern="1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2400" kern="1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2400" kern="1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2400" kern="1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400" b="1" dirty="0"/>
              <a:t>upon event </a:t>
            </a:r>
            <a:r>
              <a:rPr lang="en-US" sz="1400" dirty="0"/>
              <a:t>&lt; pl, Deliver | q, [HEARTBEAT_REQUEST] &gt; </a:t>
            </a:r>
            <a:r>
              <a:rPr lang="en-US" sz="1400" b="1" dirty="0"/>
              <a:t>do</a:t>
            </a:r>
          </a:p>
          <a:p>
            <a:pPr marL="0" indent="0">
              <a:buFont typeface="Arial"/>
              <a:buNone/>
            </a:pPr>
            <a:r>
              <a:rPr lang="en-US" sz="1400" dirty="0"/>
              <a:t>	</a:t>
            </a:r>
            <a:r>
              <a:rPr lang="en-US" sz="1400" b="1" dirty="0"/>
              <a:t>trigger</a:t>
            </a:r>
            <a:r>
              <a:rPr lang="en-US" sz="1400" dirty="0"/>
              <a:t> &lt; pl, Send | q, [HEARTBEAT_REPLY] &gt;;</a:t>
            </a:r>
          </a:p>
          <a:p>
            <a:pPr marL="0" indent="0">
              <a:buFont typeface="Arial"/>
              <a:buNone/>
            </a:pPr>
            <a:endParaRPr lang="en-US" sz="1400" dirty="0"/>
          </a:p>
          <a:p>
            <a:pPr marL="0" indent="0">
              <a:buFont typeface="Arial"/>
              <a:buNone/>
            </a:pPr>
            <a:r>
              <a:rPr lang="en-US" sz="1400" b="1" dirty="0"/>
              <a:t>upon event </a:t>
            </a:r>
            <a:r>
              <a:rPr lang="en-US" sz="1400" dirty="0"/>
              <a:t>&lt; pl, Deliver | p, [HEARTBEAT_REPLY] &gt; </a:t>
            </a:r>
            <a:r>
              <a:rPr lang="en-US" sz="1400" b="1" dirty="0"/>
              <a:t>do</a:t>
            </a:r>
          </a:p>
          <a:p>
            <a:pPr marL="0" indent="0">
              <a:buFont typeface="Arial"/>
              <a:buNone/>
            </a:pPr>
            <a:r>
              <a:rPr lang="en-US" sz="1400" dirty="0"/>
              <a:t>	alive := alive ∪ {p};</a:t>
            </a:r>
            <a:endParaRPr lang="el-GR" sz="14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AD32E27-34E2-45C7-92D5-946166171A25}"/>
              </a:ext>
            </a:extLst>
          </p:cNvPr>
          <p:cNvSpPr/>
          <p:nvPr/>
        </p:nvSpPr>
        <p:spPr>
          <a:xfrm>
            <a:off x="2941320" y="712913"/>
            <a:ext cx="629412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Implements: </a:t>
            </a:r>
            <a:r>
              <a:rPr lang="en-US" sz="1600" dirty="0" err="1">
                <a:latin typeface="宋体" panose="02010600030101010101" pitchFamily="2" charset="-122"/>
                <a:ea typeface="宋体" panose="02010600030101010101" pitchFamily="2" charset="-122"/>
              </a:rPr>
              <a:t>EventuallyPerfectFailureDetector</a:t>
            </a:r>
            <a:r>
              <a:rPr 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, instance ◇P.</a:t>
            </a:r>
          </a:p>
          <a:p>
            <a:r>
              <a:rPr 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Uses: </a:t>
            </a:r>
            <a:r>
              <a:rPr lang="en-US" sz="1600" dirty="0" err="1">
                <a:latin typeface="宋体" panose="02010600030101010101" pitchFamily="2" charset="-122"/>
                <a:ea typeface="宋体" panose="02010600030101010101" pitchFamily="2" charset="-122"/>
              </a:rPr>
              <a:t>PerfectPointToPointLinks</a:t>
            </a:r>
            <a:r>
              <a:rPr 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, instance pl.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3F960EA-6523-4329-8CBF-98E14FE786B8}"/>
              </a:ext>
            </a:extLst>
          </p:cNvPr>
          <p:cNvSpPr/>
          <p:nvPr/>
        </p:nvSpPr>
        <p:spPr>
          <a:xfrm>
            <a:off x="5653407" y="3306532"/>
            <a:ext cx="3263900" cy="70788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 marL="0" lvl="1"/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∆ </a:t>
            </a:r>
            <a:r>
              <a:rPr lang="en-US" altLang="en-US" sz="2000" dirty="0"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pitchFamily="34" charset="-122"/>
              </a:rPr>
              <a:t>is not known a priori!</a:t>
            </a:r>
          </a:p>
          <a:p>
            <a:pPr marL="0" lvl="1"/>
            <a:r>
              <a:rPr lang="en-US" altLang="en-US" sz="2000" dirty="0"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pitchFamily="34" charset="-122"/>
              </a:rPr>
              <a:t>Eventually, </a:t>
            </a:r>
            <a:r>
              <a:rPr 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delay &gt; 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2∆</a:t>
            </a:r>
            <a:r>
              <a:rPr 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endParaRPr lang="en-US" altLang="en-US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98410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5740A1-EE0F-4782-A704-A3BD4E495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Processes and communication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691781-1286-4433-86F6-40B37CEA3A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516" y="1380769"/>
            <a:ext cx="6978967" cy="2508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49652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2CF9C1-E7F6-4E11-8F9F-11960AD27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/>
              <a:t>Example</a:t>
            </a:r>
            <a:endParaRPr lang="en-US" dirty="0"/>
          </a:p>
        </p:txBody>
      </p:sp>
      <p:sp>
        <p:nvSpPr>
          <p:cNvPr id="21507" name="Slide Number Placeholder 3">
            <a:extLst>
              <a:ext uri="{FF2B5EF4-FFF2-40B4-BE49-F238E27FC236}">
                <a16:creationId xmlns:a16="http://schemas.microsoft.com/office/drawing/2014/main" id="{E7060A56-F29D-44B5-8D4F-9E1382A2EE9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557213" indent="-2143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857250" indent="-1714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200150" indent="-1714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1543050" indent="-1714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92B6EFA0-E254-4232-A46C-BB3296AB7A65}" type="slidenum">
              <a:rPr lang="fr-FR" altLang="en-US">
                <a:solidFill>
                  <a:schemeClr val="bg2"/>
                </a:solidFill>
                <a:latin typeface="Eurostile LT Std"/>
              </a:rPr>
              <a:pPr eaLnBrk="1" hangingPunct="1"/>
              <a:t>50</a:t>
            </a:fld>
            <a:endParaRPr lang="fr-FR" altLang="en-US">
              <a:solidFill>
                <a:schemeClr val="bg2"/>
              </a:solidFill>
              <a:latin typeface="Eurostile LT Std"/>
            </a:endParaRPr>
          </a:p>
        </p:txBody>
      </p:sp>
      <p:sp>
        <p:nvSpPr>
          <p:cNvPr id="21508" name="Line 3">
            <a:extLst>
              <a:ext uri="{FF2B5EF4-FFF2-40B4-BE49-F238E27FC236}">
                <a16:creationId xmlns:a16="http://schemas.microsoft.com/office/drawing/2014/main" id="{FA414219-097E-49F1-B560-B84E32EC66D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037843" y="1360131"/>
            <a:ext cx="7100311" cy="9183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 sz="1800"/>
          </a:p>
        </p:txBody>
      </p:sp>
      <p:sp>
        <p:nvSpPr>
          <p:cNvPr id="21509" name="Line 4">
            <a:extLst>
              <a:ext uri="{FF2B5EF4-FFF2-40B4-BE49-F238E27FC236}">
                <a16:creationId xmlns:a16="http://schemas.microsoft.com/office/drawing/2014/main" id="{6C216D53-F719-41D0-8F11-AB697735D42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094994" y="2281118"/>
            <a:ext cx="7043160" cy="2596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 sz="1800"/>
          </a:p>
        </p:txBody>
      </p:sp>
      <p:sp>
        <p:nvSpPr>
          <p:cNvPr id="21510" name="Text Box 5">
            <a:extLst>
              <a:ext uri="{FF2B5EF4-FFF2-40B4-BE49-F238E27FC236}">
                <a16:creationId xmlns:a16="http://schemas.microsoft.com/office/drawing/2014/main" id="{B7F2AEA2-F764-42B7-AF80-C45946DFCB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0644" y="1159764"/>
            <a:ext cx="453970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fr-CH" altLang="en-US" sz="2100" dirty="0">
                <a:latin typeface="Times New Roman" panose="02020603050405020304" pitchFamily="18" charset="0"/>
              </a:rPr>
              <a:t>p1</a:t>
            </a:r>
            <a:endParaRPr lang="en-GB" altLang="en-US" sz="2100" dirty="0">
              <a:latin typeface="Times New Roman" panose="02020603050405020304" pitchFamily="18" charset="0"/>
            </a:endParaRPr>
          </a:p>
        </p:txBody>
      </p:sp>
      <p:sp>
        <p:nvSpPr>
          <p:cNvPr id="21511" name="Text Box 6">
            <a:extLst>
              <a:ext uri="{FF2B5EF4-FFF2-40B4-BE49-F238E27FC236}">
                <a16:creationId xmlns:a16="http://schemas.microsoft.com/office/drawing/2014/main" id="{CF6A800B-C561-4FE9-BBFF-9020FD7B6E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0644" y="2112264"/>
            <a:ext cx="453970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fr-CH" altLang="en-US" sz="2100">
                <a:latin typeface="Times New Roman" panose="02020603050405020304" pitchFamily="18" charset="0"/>
              </a:rPr>
              <a:t>p2</a:t>
            </a:r>
            <a:endParaRPr lang="en-GB" altLang="en-US" sz="2100">
              <a:latin typeface="Times New Roman" panose="02020603050405020304" pitchFamily="18" charset="0"/>
            </a:endParaRPr>
          </a:p>
        </p:txBody>
      </p:sp>
      <p:sp>
        <p:nvSpPr>
          <p:cNvPr id="21512" name="Text Box 7">
            <a:extLst>
              <a:ext uri="{FF2B5EF4-FFF2-40B4-BE49-F238E27FC236}">
                <a16:creationId xmlns:a16="http://schemas.microsoft.com/office/drawing/2014/main" id="{1BDE5C1D-EBBE-45D7-9786-759209C7E9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4730" y="3064764"/>
            <a:ext cx="453970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fr-CH" altLang="en-US" sz="2100">
                <a:latin typeface="Times New Roman" panose="02020603050405020304" pitchFamily="18" charset="0"/>
              </a:rPr>
              <a:t>p3</a:t>
            </a:r>
            <a:endParaRPr lang="en-GB" altLang="en-US" sz="2100">
              <a:latin typeface="Times New Roman" panose="02020603050405020304" pitchFamily="18" charset="0"/>
            </a:endParaRPr>
          </a:p>
        </p:txBody>
      </p:sp>
      <p:sp>
        <p:nvSpPr>
          <p:cNvPr id="10" name="Line 8">
            <a:extLst>
              <a:ext uri="{FF2B5EF4-FFF2-40B4-BE49-F238E27FC236}">
                <a16:creationId xmlns:a16="http://schemas.microsoft.com/office/drawing/2014/main" id="{D899A549-36B5-4841-B7A3-B397DF7CF1B3}"/>
              </a:ext>
            </a:extLst>
          </p:cNvPr>
          <p:cNvSpPr>
            <a:spLocks noChangeShapeType="1"/>
          </p:cNvSpPr>
          <p:nvPr/>
        </p:nvSpPr>
        <p:spPr bwMode="auto">
          <a:xfrm>
            <a:off x="1609343" y="1369313"/>
            <a:ext cx="1204930" cy="877809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 sz="1800"/>
          </a:p>
        </p:txBody>
      </p:sp>
      <p:sp>
        <p:nvSpPr>
          <p:cNvPr id="12" name="Line 10">
            <a:extLst>
              <a:ext uri="{FF2B5EF4-FFF2-40B4-BE49-F238E27FC236}">
                <a16:creationId xmlns:a16="http://schemas.microsoft.com/office/drawing/2014/main" id="{B11A9D75-33BB-4CD8-BA5F-A8886F8873EF}"/>
              </a:ext>
            </a:extLst>
          </p:cNvPr>
          <p:cNvSpPr>
            <a:spLocks noChangeShapeType="1"/>
          </p:cNvSpPr>
          <p:nvPr/>
        </p:nvSpPr>
        <p:spPr bwMode="auto">
          <a:xfrm>
            <a:off x="1609343" y="1369314"/>
            <a:ext cx="1080497" cy="1930865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 sz="1800"/>
          </a:p>
        </p:txBody>
      </p:sp>
      <p:sp>
        <p:nvSpPr>
          <p:cNvPr id="21517" name="Line 12">
            <a:extLst>
              <a:ext uri="{FF2B5EF4-FFF2-40B4-BE49-F238E27FC236}">
                <a16:creationId xmlns:a16="http://schemas.microsoft.com/office/drawing/2014/main" id="{D7D6BDC9-28B9-49BE-AEE1-EB9B117E5D9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094993" y="3303268"/>
            <a:ext cx="7043143" cy="686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 sz="1800"/>
          </a:p>
        </p:txBody>
      </p:sp>
      <p:sp>
        <p:nvSpPr>
          <p:cNvPr id="23" name="Line 8">
            <a:extLst>
              <a:ext uri="{FF2B5EF4-FFF2-40B4-BE49-F238E27FC236}">
                <a16:creationId xmlns:a16="http://schemas.microsoft.com/office/drawing/2014/main" id="{1FDB9277-7476-4DA4-973E-77CCACD2CF5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677734" y="1374152"/>
            <a:ext cx="1017256" cy="904114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 sz="1800"/>
          </a:p>
        </p:txBody>
      </p:sp>
      <p:sp>
        <p:nvSpPr>
          <p:cNvPr id="24" name="Line 8">
            <a:extLst>
              <a:ext uri="{FF2B5EF4-FFF2-40B4-BE49-F238E27FC236}">
                <a16:creationId xmlns:a16="http://schemas.microsoft.com/office/drawing/2014/main" id="{72DEACAD-A1BA-4D2C-9168-12986D6F111F}"/>
              </a:ext>
            </a:extLst>
          </p:cNvPr>
          <p:cNvSpPr>
            <a:spLocks noChangeShapeType="1"/>
          </p:cNvSpPr>
          <p:nvPr/>
        </p:nvSpPr>
        <p:spPr bwMode="auto">
          <a:xfrm>
            <a:off x="1717729" y="2320013"/>
            <a:ext cx="761129" cy="958364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 sz="1800"/>
          </a:p>
        </p:txBody>
      </p:sp>
      <p:sp>
        <p:nvSpPr>
          <p:cNvPr id="25" name="Line 8">
            <a:extLst>
              <a:ext uri="{FF2B5EF4-FFF2-40B4-BE49-F238E27FC236}">
                <a16:creationId xmlns:a16="http://schemas.microsoft.com/office/drawing/2014/main" id="{164EFB62-02E9-4953-B731-0B6EC30B35D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609344" y="2320000"/>
            <a:ext cx="1033272" cy="953547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 sz="1800"/>
          </a:p>
        </p:txBody>
      </p:sp>
      <p:sp>
        <p:nvSpPr>
          <p:cNvPr id="26" name="Line 8">
            <a:extLst>
              <a:ext uri="{FF2B5EF4-FFF2-40B4-BE49-F238E27FC236}">
                <a16:creationId xmlns:a16="http://schemas.microsoft.com/office/drawing/2014/main" id="{0602B698-121D-494F-B0C9-DBE9B0C22ED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604193" y="1400492"/>
            <a:ext cx="1193491" cy="1867941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 sz="18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A639F40-47E4-45B4-9C23-9DCEB81220B1}"/>
              </a:ext>
            </a:extLst>
          </p:cNvPr>
          <p:cNvSpPr/>
          <p:nvPr/>
        </p:nvSpPr>
        <p:spPr>
          <a:xfrm>
            <a:off x="2461065" y="668068"/>
            <a:ext cx="63030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2</a:t>
            </a:r>
            <a:r>
              <a:rPr lang="el-GR" dirty="0"/>
              <a:t>Δ</a:t>
            </a:r>
            <a:r>
              <a:rPr lang="en-US" dirty="0"/>
              <a:t>’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2C18CC1-7CF2-40CD-9C60-A8DBFDBB470A}"/>
              </a:ext>
            </a:extLst>
          </p:cNvPr>
          <p:cNvCxnSpPr>
            <a:cxnSpLocks/>
          </p:cNvCxnSpPr>
          <p:nvPr/>
        </p:nvCxnSpPr>
        <p:spPr>
          <a:xfrm>
            <a:off x="1258824" y="1270522"/>
            <a:ext cx="0" cy="22097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Left Brace 7">
            <a:extLst>
              <a:ext uri="{FF2B5EF4-FFF2-40B4-BE49-F238E27FC236}">
                <a16:creationId xmlns:a16="http://schemas.microsoft.com/office/drawing/2014/main" id="{BB94BEE5-3869-41A8-83AF-64DF4D301174}"/>
              </a:ext>
            </a:extLst>
          </p:cNvPr>
          <p:cNvSpPr/>
          <p:nvPr/>
        </p:nvSpPr>
        <p:spPr>
          <a:xfrm rot="5400000">
            <a:off x="2617994" y="-212493"/>
            <a:ext cx="209357" cy="2799485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Line 8">
            <a:extLst>
              <a:ext uri="{FF2B5EF4-FFF2-40B4-BE49-F238E27FC236}">
                <a16:creationId xmlns:a16="http://schemas.microsoft.com/office/drawing/2014/main" id="{7F3696C1-3B3D-4E1C-AAF8-BA53C96C9529}"/>
              </a:ext>
            </a:extLst>
          </p:cNvPr>
          <p:cNvSpPr>
            <a:spLocks noChangeShapeType="1"/>
          </p:cNvSpPr>
          <p:nvPr/>
        </p:nvSpPr>
        <p:spPr bwMode="auto">
          <a:xfrm>
            <a:off x="2712919" y="1395655"/>
            <a:ext cx="518152" cy="87208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 sz="1800"/>
          </a:p>
        </p:txBody>
      </p:sp>
      <p:sp>
        <p:nvSpPr>
          <p:cNvPr id="39" name="Line 10">
            <a:extLst>
              <a:ext uri="{FF2B5EF4-FFF2-40B4-BE49-F238E27FC236}">
                <a16:creationId xmlns:a16="http://schemas.microsoft.com/office/drawing/2014/main" id="{ABA4AF5F-D003-429E-ABA4-564F64DEE065}"/>
              </a:ext>
            </a:extLst>
          </p:cNvPr>
          <p:cNvSpPr>
            <a:spLocks noChangeShapeType="1"/>
          </p:cNvSpPr>
          <p:nvPr/>
        </p:nvSpPr>
        <p:spPr bwMode="auto">
          <a:xfrm>
            <a:off x="2820756" y="1400492"/>
            <a:ext cx="1127347" cy="1887071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 sz="1800"/>
          </a:p>
        </p:txBody>
      </p:sp>
      <p:sp>
        <p:nvSpPr>
          <p:cNvPr id="40" name="Line 8">
            <a:extLst>
              <a:ext uri="{FF2B5EF4-FFF2-40B4-BE49-F238E27FC236}">
                <a16:creationId xmlns:a16="http://schemas.microsoft.com/office/drawing/2014/main" id="{380E5107-E08C-4ED7-9182-E7E20195352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703945" y="1405586"/>
            <a:ext cx="1114628" cy="187726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 sz="1800"/>
          </a:p>
        </p:txBody>
      </p:sp>
      <p:sp>
        <p:nvSpPr>
          <p:cNvPr id="41" name="Line 8">
            <a:extLst>
              <a:ext uri="{FF2B5EF4-FFF2-40B4-BE49-F238E27FC236}">
                <a16:creationId xmlns:a16="http://schemas.microsoft.com/office/drawing/2014/main" id="{0B96BCF8-F47F-4957-948E-8CC371B9AC3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485898" y="2299499"/>
            <a:ext cx="701020" cy="988069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 sz="1800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1F3D32C4-E7CA-4EBF-8475-870A64F89F9F}"/>
              </a:ext>
            </a:extLst>
          </p:cNvPr>
          <p:cNvCxnSpPr>
            <a:cxnSpLocks/>
          </p:cNvCxnSpPr>
          <p:nvPr/>
        </p:nvCxnSpPr>
        <p:spPr>
          <a:xfrm>
            <a:off x="4251960" y="1215207"/>
            <a:ext cx="0" cy="26916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 Box 16">
            <a:extLst>
              <a:ext uri="{FF2B5EF4-FFF2-40B4-BE49-F238E27FC236}">
                <a16:creationId xmlns:a16="http://schemas.microsoft.com/office/drawing/2014/main" id="{57A58740-5DFE-45F0-B82F-963FE85175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71937" y="3924176"/>
            <a:ext cx="1907895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GB" altLang="en-US" sz="1800" dirty="0">
                <a:latin typeface="Times New Roman" panose="02020603050405020304" pitchFamily="18" charset="0"/>
              </a:rPr>
              <a:t>alive = {p1,p2,p3}</a:t>
            </a:r>
          </a:p>
          <a:p>
            <a:pPr eaLnBrk="1" hangingPunct="1"/>
            <a:r>
              <a:rPr lang="en-GB" altLang="en-US" sz="1800" dirty="0">
                <a:latin typeface="Times New Roman" panose="02020603050405020304" pitchFamily="18" charset="0"/>
              </a:rPr>
              <a:t>suspected = {}</a:t>
            </a:r>
          </a:p>
        </p:txBody>
      </p:sp>
      <p:sp>
        <p:nvSpPr>
          <p:cNvPr id="44" name="Text Box 16">
            <a:extLst>
              <a:ext uri="{FF2B5EF4-FFF2-40B4-BE49-F238E27FC236}">
                <a16:creationId xmlns:a16="http://schemas.microsoft.com/office/drawing/2014/main" id="{3CE322BF-C544-4F8C-814E-D931EB72F0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53423" y="3884981"/>
            <a:ext cx="1779654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GB" altLang="en-US" sz="1800" dirty="0">
                <a:latin typeface="Times New Roman" panose="02020603050405020304" pitchFamily="18" charset="0"/>
              </a:rPr>
              <a:t>alive = {p1,p3}</a:t>
            </a:r>
          </a:p>
          <a:p>
            <a:pPr eaLnBrk="1" hangingPunct="1"/>
            <a:r>
              <a:rPr lang="en-GB" altLang="en-US" sz="1800" dirty="0">
                <a:latin typeface="Times New Roman" panose="02020603050405020304" pitchFamily="18" charset="0"/>
              </a:rPr>
              <a:t>suspected = {p2}</a:t>
            </a:r>
          </a:p>
        </p:txBody>
      </p:sp>
      <p:sp>
        <p:nvSpPr>
          <p:cNvPr id="45" name="Line 8">
            <a:extLst>
              <a:ext uri="{FF2B5EF4-FFF2-40B4-BE49-F238E27FC236}">
                <a16:creationId xmlns:a16="http://schemas.microsoft.com/office/drawing/2014/main" id="{719507EF-92EE-4032-B81C-B745F4BA49A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828378" y="1405581"/>
            <a:ext cx="2006025" cy="841540"/>
          </a:xfrm>
          <a:prstGeom prst="line">
            <a:avLst/>
          </a:prstGeom>
          <a:noFill/>
          <a:ln w="28575">
            <a:solidFill>
              <a:srgbClr val="C0000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 sz="1800"/>
          </a:p>
        </p:txBody>
      </p:sp>
      <p:sp>
        <p:nvSpPr>
          <p:cNvPr id="46" name="Line 8">
            <a:extLst>
              <a:ext uri="{FF2B5EF4-FFF2-40B4-BE49-F238E27FC236}">
                <a16:creationId xmlns:a16="http://schemas.microsoft.com/office/drawing/2014/main" id="{2BB35585-DB05-49C0-A8E0-6090D46BA4BC}"/>
              </a:ext>
            </a:extLst>
          </p:cNvPr>
          <p:cNvSpPr>
            <a:spLocks noChangeShapeType="1"/>
          </p:cNvSpPr>
          <p:nvPr/>
        </p:nvSpPr>
        <p:spPr bwMode="auto">
          <a:xfrm>
            <a:off x="2665688" y="2310068"/>
            <a:ext cx="2431296" cy="974065"/>
          </a:xfrm>
          <a:prstGeom prst="line">
            <a:avLst/>
          </a:prstGeom>
          <a:noFill/>
          <a:ln w="28575">
            <a:solidFill>
              <a:srgbClr val="C0000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 sz="1800"/>
          </a:p>
        </p:txBody>
      </p:sp>
      <p:sp>
        <p:nvSpPr>
          <p:cNvPr id="47" name="Text Box 16">
            <a:extLst>
              <a:ext uri="{FF2B5EF4-FFF2-40B4-BE49-F238E27FC236}">
                <a16:creationId xmlns:a16="http://schemas.microsoft.com/office/drawing/2014/main" id="{338B6553-432E-48A7-A459-18F6577E6B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61107" y="3278377"/>
            <a:ext cx="114646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GB" altLang="en-US" sz="1800" dirty="0">
                <a:latin typeface="Times New Roman" panose="02020603050405020304" pitchFamily="18" charset="0"/>
              </a:rPr>
              <a:t>heartbeat</a:t>
            </a:r>
            <a:r>
              <a:rPr lang="en-US" altLang="en-US" sz="1800" dirty="0">
                <a:latin typeface="Times New Roman" panose="02020603050405020304" pitchFamily="18" charset="0"/>
              </a:rPr>
              <a:t>_</a:t>
            </a:r>
          </a:p>
          <a:p>
            <a:pPr eaLnBrk="1" hangingPunct="1"/>
            <a:r>
              <a:rPr lang="en-GB" altLang="en-US" sz="1800" dirty="0">
                <a:latin typeface="Times New Roman" panose="02020603050405020304" pitchFamily="18" charset="0"/>
              </a:rPr>
              <a:t>request</a:t>
            </a:r>
          </a:p>
        </p:txBody>
      </p:sp>
      <p:sp>
        <p:nvSpPr>
          <p:cNvPr id="48" name="Text Box 16">
            <a:extLst>
              <a:ext uri="{FF2B5EF4-FFF2-40B4-BE49-F238E27FC236}">
                <a16:creationId xmlns:a16="http://schemas.microsoft.com/office/drawing/2014/main" id="{3DB0CB7A-BCD6-4CDC-966D-F2473960DE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72188" y="3260571"/>
            <a:ext cx="114646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GB" altLang="en-US" sz="1800" dirty="0">
                <a:latin typeface="Times New Roman" panose="02020603050405020304" pitchFamily="18" charset="0"/>
              </a:rPr>
              <a:t>heartbeat_</a:t>
            </a:r>
          </a:p>
          <a:p>
            <a:pPr eaLnBrk="1" hangingPunct="1"/>
            <a:r>
              <a:rPr lang="en-GB" altLang="en-US" sz="1800" dirty="0">
                <a:latin typeface="Times New Roman" panose="02020603050405020304" pitchFamily="18" charset="0"/>
              </a:rPr>
              <a:t>reply</a:t>
            </a:r>
          </a:p>
        </p:txBody>
      </p:sp>
      <p:sp>
        <p:nvSpPr>
          <p:cNvPr id="49" name="Line 8">
            <a:extLst>
              <a:ext uri="{FF2B5EF4-FFF2-40B4-BE49-F238E27FC236}">
                <a16:creationId xmlns:a16="http://schemas.microsoft.com/office/drawing/2014/main" id="{8AFDD7A3-83E3-42E2-979D-3EDD38AB02C0}"/>
              </a:ext>
            </a:extLst>
          </p:cNvPr>
          <p:cNvSpPr>
            <a:spLocks noChangeShapeType="1"/>
          </p:cNvSpPr>
          <p:nvPr/>
        </p:nvSpPr>
        <p:spPr bwMode="auto">
          <a:xfrm>
            <a:off x="4462707" y="1372765"/>
            <a:ext cx="1204930" cy="877809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 sz="1800"/>
          </a:p>
        </p:txBody>
      </p:sp>
      <p:sp>
        <p:nvSpPr>
          <p:cNvPr id="50" name="Line 10">
            <a:extLst>
              <a:ext uri="{FF2B5EF4-FFF2-40B4-BE49-F238E27FC236}">
                <a16:creationId xmlns:a16="http://schemas.microsoft.com/office/drawing/2014/main" id="{B6634F9D-1F24-4692-9460-33525B5F19CD}"/>
              </a:ext>
            </a:extLst>
          </p:cNvPr>
          <p:cNvSpPr>
            <a:spLocks noChangeShapeType="1"/>
          </p:cNvSpPr>
          <p:nvPr/>
        </p:nvSpPr>
        <p:spPr bwMode="auto">
          <a:xfrm>
            <a:off x="4462707" y="1372766"/>
            <a:ext cx="1080497" cy="1930865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 sz="1800"/>
          </a:p>
        </p:txBody>
      </p:sp>
      <p:sp>
        <p:nvSpPr>
          <p:cNvPr id="53" name="Line 8">
            <a:extLst>
              <a:ext uri="{FF2B5EF4-FFF2-40B4-BE49-F238E27FC236}">
                <a16:creationId xmlns:a16="http://schemas.microsoft.com/office/drawing/2014/main" id="{0EC42265-F7E6-4AF4-A9FB-CA31A5A9C81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462708" y="2323452"/>
            <a:ext cx="1033272" cy="953547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 sz="1800"/>
          </a:p>
        </p:txBody>
      </p:sp>
      <p:sp>
        <p:nvSpPr>
          <p:cNvPr id="54" name="Line 8">
            <a:extLst>
              <a:ext uri="{FF2B5EF4-FFF2-40B4-BE49-F238E27FC236}">
                <a16:creationId xmlns:a16="http://schemas.microsoft.com/office/drawing/2014/main" id="{6FB11ED3-AF88-4CEF-9EE5-3CA4BC9D701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457557" y="1403944"/>
            <a:ext cx="1193491" cy="1867941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 sz="1800"/>
          </a:p>
        </p:txBody>
      </p:sp>
      <p:sp>
        <p:nvSpPr>
          <p:cNvPr id="56" name="Line 10">
            <a:extLst>
              <a:ext uri="{FF2B5EF4-FFF2-40B4-BE49-F238E27FC236}">
                <a16:creationId xmlns:a16="http://schemas.microsoft.com/office/drawing/2014/main" id="{9399272A-431F-4AE2-8981-C2D7AB1C2ED3}"/>
              </a:ext>
            </a:extLst>
          </p:cNvPr>
          <p:cNvSpPr>
            <a:spLocks noChangeShapeType="1"/>
          </p:cNvSpPr>
          <p:nvPr/>
        </p:nvSpPr>
        <p:spPr bwMode="auto">
          <a:xfrm>
            <a:off x="5674120" y="1403944"/>
            <a:ext cx="1127347" cy="1887071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 sz="1800"/>
          </a:p>
        </p:txBody>
      </p:sp>
      <p:sp>
        <p:nvSpPr>
          <p:cNvPr id="57" name="Line 8">
            <a:extLst>
              <a:ext uri="{FF2B5EF4-FFF2-40B4-BE49-F238E27FC236}">
                <a16:creationId xmlns:a16="http://schemas.microsoft.com/office/drawing/2014/main" id="{E1144759-739D-413E-9F54-79B74E0C30E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57308" y="1391691"/>
            <a:ext cx="1143889" cy="1894607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 sz="1800"/>
          </a:p>
        </p:txBody>
      </p:sp>
      <p:sp>
        <p:nvSpPr>
          <p:cNvPr id="61" name="Text Box 16">
            <a:extLst>
              <a:ext uri="{FF2B5EF4-FFF2-40B4-BE49-F238E27FC236}">
                <a16:creationId xmlns:a16="http://schemas.microsoft.com/office/drawing/2014/main" id="{F50317A2-9BA0-4C79-90DE-D2DEB0E40D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14471" y="3281829"/>
            <a:ext cx="114646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GB" altLang="en-US" sz="1800" dirty="0">
                <a:latin typeface="Times New Roman" panose="02020603050405020304" pitchFamily="18" charset="0"/>
              </a:rPr>
              <a:t>heartbeat_</a:t>
            </a:r>
          </a:p>
          <a:p>
            <a:pPr eaLnBrk="1" hangingPunct="1"/>
            <a:r>
              <a:rPr lang="en-GB" altLang="en-US" sz="1800" dirty="0">
                <a:latin typeface="Times New Roman" panose="02020603050405020304" pitchFamily="18" charset="0"/>
              </a:rPr>
              <a:t>request</a:t>
            </a:r>
          </a:p>
        </p:txBody>
      </p:sp>
      <p:sp>
        <p:nvSpPr>
          <p:cNvPr id="62" name="Text Box 16">
            <a:extLst>
              <a:ext uri="{FF2B5EF4-FFF2-40B4-BE49-F238E27FC236}">
                <a16:creationId xmlns:a16="http://schemas.microsoft.com/office/drawing/2014/main" id="{BB9AC79F-FE7E-464C-BF77-F2693A215E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25552" y="3264023"/>
            <a:ext cx="114646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GB" altLang="en-US" sz="1800" dirty="0">
                <a:latin typeface="Times New Roman" panose="02020603050405020304" pitchFamily="18" charset="0"/>
              </a:rPr>
              <a:t>heartbeat</a:t>
            </a:r>
            <a:r>
              <a:rPr lang="en-US" altLang="en-US" sz="1800" dirty="0">
                <a:latin typeface="Times New Roman" panose="02020603050405020304" pitchFamily="18" charset="0"/>
              </a:rPr>
              <a:t>_</a:t>
            </a:r>
          </a:p>
          <a:p>
            <a:pPr eaLnBrk="1" hangingPunct="1"/>
            <a:r>
              <a:rPr lang="en-GB" altLang="en-US" sz="1800" dirty="0">
                <a:latin typeface="Times New Roman" panose="02020603050405020304" pitchFamily="18" charset="0"/>
              </a:rPr>
              <a:t>reply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47656817-18F5-481C-8B11-A1F13F9A505D}"/>
              </a:ext>
            </a:extLst>
          </p:cNvPr>
          <p:cNvSpPr/>
          <p:nvPr/>
        </p:nvSpPr>
        <p:spPr>
          <a:xfrm>
            <a:off x="5770225" y="639144"/>
            <a:ext cx="74346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2</a:t>
            </a:r>
            <a:r>
              <a:rPr lang="el-GR" dirty="0"/>
              <a:t>Δ</a:t>
            </a:r>
            <a:r>
              <a:rPr lang="en-US" dirty="0"/>
              <a:t>’</a:t>
            </a:r>
          </a:p>
        </p:txBody>
      </p:sp>
      <p:sp>
        <p:nvSpPr>
          <p:cNvPr id="65" name="Left Brace 64">
            <a:extLst>
              <a:ext uri="{FF2B5EF4-FFF2-40B4-BE49-F238E27FC236}">
                <a16:creationId xmlns:a16="http://schemas.microsoft.com/office/drawing/2014/main" id="{C1CB22B6-F194-4493-8495-A2FC4D1709A4}"/>
              </a:ext>
            </a:extLst>
          </p:cNvPr>
          <p:cNvSpPr/>
          <p:nvPr/>
        </p:nvSpPr>
        <p:spPr>
          <a:xfrm rot="5400000">
            <a:off x="5955935" y="-522758"/>
            <a:ext cx="209357" cy="3414411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FEC6A939-75CE-4E64-ADAC-8EF9A0191D5A}"/>
              </a:ext>
            </a:extLst>
          </p:cNvPr>
          <p:cNvCxnSpPr>
            <a:cxnSpLocks/>
          </p:cNvCxnSpPr>
          <p:nvPr/>
        </p:nvCxnSpPr>
        <p:spPr>
          <a:xfrm>
            <a:off x="7842504" y="1224692"/>
            <a:ext cx="0" cy="26916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1" name="Picture 11" descr="bolt.png">
            <a:extLst>
              <a:ext uri="{FF2B5EF4-FFF2-40B4-BE49-F238E27FC236}">
                <a16:creationId xmlns:a16="http://schemas.microsoft.com/office/drawing/2014/main" id="{5A05B9F7-7EC0-4ED8-86B1-8C3EB16470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3142393" flipH="1">
            <a:off x="3771815" y="1907572"/>
            <a:ext cx="208092" cy="71309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D839828-529C-4E90-9F23-B66E454A0A2E}"/>
              </a:ext>
            </a:extLst>
          </p:cNvPr>
          <p:cNvSpPr/>
          <p:nvPr/>
        </p:nvSpPr>
        <p:spPr>
          <a:xfrm>
            <a:off x="2738409" y="4015342"/>
            <a:ext cx="7681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altLang="en-US" sz="1800" dirty="0">
                <a:latin typeface="Times New Roman" panose="02020603050405020304" pitchFamily="18" charset="0"/>
              </a:rPr>
              <a:t>p1,p3:</a:t>
            </a:r>
            <a:endParaRPr lang="en-US" sz="1800" dirty="0"/>
          </a:p>
        </p:txBody>
      </p:sp>
      <p:sp>
        <p:nvSpPr>
          <p:cNvPr id="55" name="Text Box 16">
            <a:extLst>
              <a:ext uri="{FF2B5EF4-FFF2-40B4-BE49-F238E27FC236}">
                <a16:creationId xmlns:a16="http://schemas.microsoft.com/office/drawing/2014/main" id="{F4DED19B-2D7F-4A2F-AD0E-A0D4EB0E59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63581" y="4435059"/>
            <a:ext cx="1907895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GB" altLang="en-US" sz="1800" dirty="0">
                <a:latin typeface="Times New Roman" panose="02020603050405020304" pitchFamily="18" charset="0"/>
              </a:rPr>
              <a:t>alive = {p1,p2,p3}</a:t>
            </a:r>
          </a:p>
          <a:p>
            <a:pPr eaLnBrk="1" hangingPunct="1"/>
            <a:r>
              <a:rPr lang="en-GB" altLang="en-US" sz="1800" dirty="0">
                <a:latin typeface="Times New Roman" panose="02020603050405020304" pitchFamily="18" charset="0"/>
              </a:rPr>
              <a:t>suspected = {}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CED83414-5F6A-4575-878F-4EFFAB002476}"/>
              </a:ext>
            </a:extLst>
          </p:cNvPr>
          <p:cNvSpPr/>
          <p:nvPr/>
        </p:nvSpPr>
        <p:spPr>
          <a:xfrm>
            <a:off x="3024547" y="4572192"/>
            <a:ext cx="4796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altLang="en-US" sz="1800" dirty="0">
                <a:latin typeface="Times New Roman" panose="02020603050405020304" pitchFamily="18" charset="0"/>
              </a:rPr>
              <a:t>p2:</a:t>
            </a:r>
            <a:endParaRPr lang="en-US" sz="1800" dirty="0"/>
          </a:p>
        </p:txBody>
      </p:sp>
      <p:sp>
        <p:nvSpPr>
          <p:cNvPr id="4" name="Left Brace 3">
            <a:extLst>
              <a:ext uri="{FF2B5EF4-FFF2-40B4-BE49-F238E27FC236}">
                <a16:creationId xmlns:a16="http://schemas.microsoft.com/office/drawing/2014/main" id="{E46F9377-9B75-4664-96C1-124B6D64D19F}"/>
              </a:ext>
            </a:extLst>
          </p:cNvPr>
          <p:cNvSpPr/>
          <p:nvPr/>
        </p:nvSpPr>
        <p:spPr>
          <a:xfrm>
            <a:off x="3432747" y="3996043"/>
            <a:ext cx="95347" cy="452232"/>
          </a:xfrm>
          <a:prstGeom prst="leftBrac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Left Brace 59">
            <a:extLst>
              <a:ext uri="{FF2B5EF4-FFF2-40B4-BE49-F238E27FC236}">
                <a16:creationId xmlns:a16="http://schemas.microsoft.com/office/drawing/2014/main" id="{D7B4888B-B9E6-4B43-9D8F-7A8867AF2286}"/>
              </a:ext>
            </a:extLst>
          </p:cNvPr>
          <p:cNvSpPr/>
          <p:nvPr/>
        </p:nvSpPr>
        <p:spPr>
          <a:xfrm>
            <a:off x="3433420" y="4554095"/>
            <a:ext cx="95347" cy="452232"/>
          </a:xfrm>
          <a:prstGeom prst="leftBrac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0906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23" grpId="0" animBg="1"/>
      <p:bldP spid="24" grpId="0" animBg="1"/>
      <p:bldP spid="25" grpId="0" animBg="1"/>
      <p:bldP spid="26" grpId="0" animBg="1"/>
      <p:bldP spid="7" grpId="0"/>
      <p:bldP spid="8" grpId="0" animBg="1"/>
      <p:bldP spid="38" grpId="0" animBg="1"/>
      <p:bldP spid="39" grpId="0" animBg="1"/>
      <p:bldP spid="40" grpId="0" animBg="1"/>
      <p:bldP spid="41" grpId="0" animBg="1"/>
      <p:bldP spid="43" grpId="0"/>
      <p:bldP spid="44" grpId="0"/>
      <p:bldP spid="45" grpId="0" animBg="1"/>
      <p:bldP spid="46" grpId="0" animBg="1"/>
      <p:bldP spid="47" grpId="0"/>
      <p:bldP spid="48" grpId="0"/>
      <p:bldP spid="49" grpId="0" animBg="1"/>
      <p:bldP spid="50" grpId="0" animBg="1"/>
      <p:bldP spid="53" grpId="0" animBg="1"/>
      <p:bldP spid="54" grpId="0" animBg="1"/>
      <p:bldP spid="56" grpId="0" animBg="1"/>
      <p:bldP spid="57" grpId="0" animBg="1"/>
      <p:bldP spid="61" grpId="0"/>
      <p:bldP spid="62" grpId="0"/>
      <p:bldP spid="64" grpId="0"/>
      <p:bldP spid="65" grpId="0" animBg="1"/>
      <p:bldP spid="3" grpId="0"/>
      <p:bldP spid="55" grpId="0"/>
      <p:bldP spid="58" grpId="0"/>
      <p:bldP spid="4" grpId="0" animBg="1"/>
      <p:bldP spid="60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FB302D-124F-472E-AD06-FE1B3C06C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Leader Election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59C9A7-E756-44F6-B1EA-38C0849B60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9929" y="758301"/>
            <a:ext cx="8508311" cy="4154567"/>
          </a:xfrm>
        </p:spPr>
        <p:txBody>
          <a:bodyPr>
            <a:noAutofit/>
          </a:bodyPr>
          <a:lstStyle/>
          <a:p>
            <a:r>
              <a:rPr lang="en-US" altLang="en-US" sz="1800" dirty="0">
                <a:ea typeface="ＭＳ Ｐゴシック" panose="020B0600070205080204" pitchFamily="34" charset="-128"/>
              </a:rPr>
              <a:t>Identifies one process that has not failed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en-US" sz="1800" dirty="0">
                <a:ea typeface="ＭＳ Ｐゴシック" panose="020B0600070205080204" pitchFamily="34" charset="-128"/>
                <a:sym typeface="Wingdings" panose="05000000000000000000" pitchFamily="2" charset="2"/>
              </a:rPr>
              <a:t>Each process eventually elects itself as the leader or a follower, such that there is exactly one leader</a:t>
            </a:r>
          </a:p>
          <a:p>
            <a:endParaRPr lang="en-US" altLang="en-US" sz="1800" dirty="0">
              <a:ea typeface="ＭＳ Ｐゴシック" panose="020B0600070205080204" pitchFamily="34" charset="-128"/>
            </a:endParaRPr>
          </a:p>
          <a:p>
            <a:r>
              <a:rPr lang="en-US" altLang="en-US" sz="1800" dirty="0">
                <a:ea typeface="ＭＳ Ｐゴシック" panose="020B0600070205080204" pitchFamily="34" charset="-128"/>
              </a:rPr>
              <a:t>Why elect a leader?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en-US" sz="1800" dirty="0">
                <a:ea typeface="ＭＳ Ｐゴシック" panose="020B0600070205080204" pitchFamily="34" charset="-128"/>
              </a:rPr>
              <a:t>Synchronization/coordination tasks become much simpler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en-US" sz="1800" dirty="0">
                <a:ea typeface="ＭＳ Ｐゴシック" panose="020B0600070205080204" pitchFamily="34" charset="-128"/>
              </a:rPr>
              <a:t>We can use the leader to “centralize” the algorithm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altLang="en-US" sz="1800" dirty="0">
                <a:ea typeface="ＭＳ Ｐゴシック" panose="020B0600070205080204" pitchFamily="34" charset="-128"/>
              </a:rPr>
              <a:t>Data processing, Resource allocation, Scheduling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altLang="en-US" sz="1800" dirty="0">
                <a:ea typeface="ＭＳ Ｐゴシック" panose="020B0600070205080204" pitchFamily="34" charset="-128"/>
              </a:rPr>
              <a:t>Coordinating consensus</a:t>
            </a:r>
          </a:p>
          <a:p>
            <a:endParaRPr lang="en-US" altLang="en-US" sz="1800" dirty="0">
              <a:ea typeface="ＭＳ Ｐゴシック" panose="020B0600070205080204" pitchFamily="34" charset="-128"/>
            </a:endParaRPr>
          </a:p>
          <a:p>
            <a:r>
              <a:rPr lang="en-US" altLang="en-US" sz="1800" dirty="0">
                <a:ea typeface="ＭＳ Ｐゴシック" panose="020B0600070205080204" pitchFamily="34" charset="-128"/>
              </a:rPr>
              <a:t>Why not?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en-US" sz="1800" dirty="0">
                <a:ea typeface="ＭＳ Ｐゴシック" panose="020B0600070205080204" pitchFamily="34" charset="-128"/>
              </a:rPr>
              <a:t>Stability?: Leader fails </a:t>
            </a:r>
            <a:r>
              <a:rPr lang="en-US" altLang="en-US" sz="1800" dirty="0">
                <a:ea typeface="ＭＳ Ｐゴシック" panose="020B0600070205080204" pitchFamily="34" charset="-128"/>
                <a:sym typeface="Wingdings" panose="05000000000000000000" pitchFamily="2" charset="2"/>
              </a:rPr>
              <a:t> must reelect one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en-US" sz="1800" dirty="0">
                <a:ea typeface="ＭＳ Ｐゴシック" panose="020B0600070205080204" pitchFamily="34" charset="-128"/>
                <a:sym typeface="Wingdings" panose="05000000000000000000" pitchFamily="2" charset="2"/>
              </a:rPr>
              <a:t>Bottleneck</a:t>
            </a:r>
          </a:p>
        </p:txBody>
      </p:sp>
      <p:sp>
        <p:nvSpPr>
          <p:cNvPr id="70660" name="Slide Number Placeholder 3">
            <a:extLst>
              <a:ext uri="{FF2B5EF4-FFF2-40B4-BE49-F238E27FC236}">
                <a16:creationId xmlns:a16="http://schemas.microsoft.com/office/drawing/2014/main" id="{A2B2D61C-44F1-4FAF-9893-7A88353DF10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557213" indent="-2143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857250" indent="-1714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200150" indent="-1714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1543050" indent="-1714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DF9EDCF1-807F-4CA9-9A50-CC04E1003A90}" type="slidenum">
              <a:rPr lang="fr-FR" altLang="en-US">
                <a:solidFill>
                  <a:schemeClr val="bg2"/>
                </a:solidFill>
                <a:latin typeface="Eurostile LT Std"/>
              </a:rPr>
              <a:pPr eaLnBrk="1" hangingPunct="1"/>
              <a:t>51</a:t>
            </a:fld>
            <a:endParaRPr lang="fr-FR" altLang="en-US">
              <a:solidFill>
                <a:schemeClr val="bg2"/>
              </a:solidFill>
              <a:latin typeface="Eurostile LT St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9F5AD4-220A-40C2-845B-84C6A08A69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Leader election specification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AF6EC7-A035-4D2E-BA61-C2523F1A60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6220" y="949504"/>
            <a:ext cx="8742680" cy="3818430"/>
          </a:xfrm>
        </p:spPr>
        <p:txBody>
          <a:bodyPr>
            <a:normAutofit/>
          </a:bodyPr>
          <a:lstStyle/>
          <a:p>
            <a:r>
              <a:rPr lang="en-US" sz="2000" dirty="0"/>
              <a:t>Name: </a:t>
            </a:r>
            <a:r>
              <a:rPr lang="en-US" sz="2000" dirty="0" err="1"/>
              <a:t>LeaderElection</a:t>
            </a:r>
            <a:r>
              <a:rPr lang="en-US" sz="2000" dirty="0"/>
              <a:t>, instance le.</a:t>
            </a:r>
          </a:p>
          <a:p>
            <a:endParaRPr lang="en-US" sz="2000" dirty="0"/>
          </a:p>
          <a:p>
            <a:r>
              <a:rPr lang="en-US" sz="2000" dirty="0"/>
              <a:t>Indication: &lt; le, Leader | p &gt;: indicates that process p is elected as leader.</a:t>
            </a:r>
          </a:p>
          <a:p>
            <a:endParaRPr lang="en-US" sz="2000" dirty="0"/>
          </a:p>
          <a:p>
            <a:r>
              <a:rPr lang="en-US" sz="2000" dirty="0"/>
              <a:t>Properties: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800" b="1" dirty="0"/>
              <a:t>LE1. Eventual detection: </a:t>
            </a:r>
            <a:r>
              <a:rPr lang="en-US" sz="1800" dirty="0"/>
              <a:t>either there is no correct process, or some correct process is eventually elected as the leader.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800" b="1" dirty="0"/>
              <a:t>LE2. Accuracy</a:t>
            </a:r>
            <a:r>
              <a:rPr lang="en-US" sz="1800" dirty="0"/>
              <a:t>: If a process is leader, then all previously elected leaders have crashed.</a:t>
            </a:r>
          </a:p>
        </p:txBody>
      </p:sp>
    </p:spTree>
    <p:extLst>
      <p:ext uri="{BB962C8B-B14F-4D97-AF65-F5344CB8AC3E}">
        <p14:creationId xmlns:p14="http://schemas.microsoft.com/office/powerpoint/2010/main" val="762130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068F55-E977-46DB-800A-B993B0F491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Algorithm:  Monarchical Leader Election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B16481-15D3-4C02-B2E9-646280D89CB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7500" lnSpcReduction="20000"/>
              </a:bodyPr>
              <a:lstStyle/>
              <a:p>
                <a:pPr marL="0" indent="0">
                  <a:buNone/>
                </a:pPr>
                <a:r>
                  <a:rPr lang="en-US" dirty="0"/>
                  <a:t>Implements: </a:t>
                </a:r>
                <a:r>
                  <a:rPr lang="en-US" dirty="0" err="1"/>
                  <a:t>LeaderElection</a:t>
                </a:r>
                <a:r>
                  <a:rPr lang="en-US" dirty="0"/>
                  <a:t>, instance le.</a:t>
                </a:r>
              </a:p>
              <a:p>
                <a:pPr marL="0" indent="0">
                  <a:buNone/>
                </a:pPr>
                <a:r>
                  <a:rPr lang="en-US" dirty="0"/>
                  <a:t>Uses: </a:t>
                </a:r>
                <a:r>
                  <a:rPr lang="en-US" dirty="0" err="1"/>
                  <a:t>PerfectFailureDetector</a:t>
                </a:r>
                <a:r>
                  <a:rPr lang="en-US" dirty="0"/>
                  <a:t>, instance P.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sz="2300" b="1" dirty="0"/>
                  <a:t>upon event </a:t>
                </a:r>
                <a:r>
                  <a:rPr lang="en-US" sz="2300" dirty="0"/>
                  <a:t>&lt; le, Init &gt; </a:t>
                </a:r>
                <a:r>
                  <a:rPr lang="en-US" sz="2300" b="1" dirty="0"/>
                  <a:t>do</a:t>
                </a:r>
              </a:p>
              <a:p>
                <a:pPr marL="0" indent="0">
                  <a:buNone/>
                </a:pPr>
                <a:r>
                  <a:rPr lang="en-US" sz="2300" dirty="0"/>
                  <a:t>	suspected := ∅;</a:t>
                </a:r>
              </a:p>
              <a:p>
                <a:pPr marL="0" indent="0">
                  <a:buNone/>
                </a:pPr>
                <a:r>
                  <a:rPr lang="en-US" sz="2300" dirty="0"/>
                  <a:t>	leader := ⊥;</a:t>
                </a:r>
              </a:p>
              <a:p>
                <a:pPr marL="0" indent="0">
                  <a:buNone/>
                </a:pPr>
                <a:endParaRPr lang="en-US" sz="2300" dirty="0"/>
              </a:p>
              <a:p>
                <a:pPr marL="0" indent="0">
                  <a:buNone/>
                </a:pPr>
                <a:r>
                  <a:rPr lang="en-US" sz="2300" b="1" dirty="0"/>
                  <a:t>upon event </a:t>
                </a:r>
                <a:r>
                  <a:rPr lang="en-US" sz="2300" dirty="0"/>
                  <a:t>&lt; P , Crash | p &gt; </a:t>
                </a:r>
                <a:r>
                  <a:rPr lang="en-US" sz="2300" b="1" dirty="0"/>
                  <a:t>do</a:t>
                </a:r>
              </a:p>
              <a:p>
                <a:pPr marL="0" indent="0">
                  <a:buNone/>
                </a:pPr>
                <a:r>
                  <a:rPr lang="en-US" sz="2300" dirty="0"/>
                  <a:t>	suspected := suspected ∪ {p};</a:t>
                </a:r>
              </a:p>
              <a:p>
                <a:pPr marL="0" indent="0">
                  <a:buNone/>
                </a:pPr>
                <a:endParaRPr lang="en-US" sz="2300" dirty="0"/>
              </a:p>
              <a:p>
                <a:pPr marL="0" indent="0">
                  <a:buNone/>
                </a:pPr>
                <a:r>
                  <a:rPr lang="en-US" sz="2300" b="1" dirty="0"/>
                  <a:t>upon</a:t>
                </a:r>
                <a:r>
                  <a:rPr lang="en-US" sz="2300" dirty="0"/>
                  <a:t> leader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sz="2300" dirty="0"/>
                  <a:t> </a:t>
                </a:r>
                <a:r>
                  <a:rPr lang="en-US" sz="2300" dirty="0" err="1"/>
                  <a:t>maxrank</a:t>
                </a:r>
                <a:r>
                  <a:rPr lang="en-US" sz="2300" dirty="0"/>
                  <a:t>(</a:t>
                </a:r>
                <a:r>
                  <a:rPr lang="el-GR" sz="2300" dirty="0"/>
                  <a:t>Π</a:t>
                </a:r>
                <a:r>
                  <a:rPr lang="en-US" sz="2300" dirty="0"/>
                  <a:t> </a:t>
                </a:r>
                <a:r>
                  <a:rPr lang="el-GR" sz="2300" dirty="0"/>
                  <a:t>\</a:t>
                </a:r>
                <a:r>
                  <a:rPr lang="en-US" sz="2300" dirty="0"/>
                  <a:t> suspected) </a:t>
                </a:r>
                <a:r>
                  <a:rPr lang="en-US" sz="2300" b="1" dirty="0"/>
                  <a:t>do</a:t>
                </a:r>
              </a:p>
              <a:p>
                <a:pPr marL="0" indent="0">
                  <a:buNone/>
                </a:pPr>
                <a:r>
                  <a:rPr lang="en-US" sz="2300" dirty="0"/>
                  <a:t>	leader := </a:t>
                </a:r>
                <a:r>
                  <a:rPr lang="en-US" sz="2300" dirty="0" err="1"/>
                  <a:t>maxrank</a:t>
                </a:r>
                <a:r>
                  <a:rPr lang="en-US" sz="2300" dirty="0"/>
                  <a:t>(</a:t>
                </a:r>
                <a:r>
                  <a:rPr lang="el-GR" sz="2300" dirty="0"/>
                  <a:t>Π</a:t>
                </a:r>
                <a:r>
                  <a:rPr lang="en-US" sz="2300" dirty="0"/>
                  <a:t> </a:t>
                </a:r>
                <a:r>
                  <a:rPr lang="el-GR" sz="2300" dirty="0"/>
                  <a:t>\</a:t>
                </a:r>
                <a:r>
                  <a:rPr lang="en-US" sz="2300" dirty="0"/>
                  <a:t> suspected);</a:t>
                </a:r>
              </a:p>
              <a:p>
                <a:pPr marL="0" indent="0">
                  <a:buNone/>
                </a:pPr>
                <a:r>
                  <a:rPr lang="en-US" sz="2300" dirty="0"/>
                  <a:t>	</a:t>
                </a:r>
                <a:r>
                  <a:rPr lang="en-US" sz="2300" b="1" dirty="0"/>
                  <a:t>trigger</a:t>
                </a:r>
                <a:r>
                  <a:rPr lang="en-US" sz="2300" dirty="0"/>
                  <a:t> &lt;le, Leader | leader &gt;;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B16481-15D3-4C02-B2E9-646280D89CB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67" t="-23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30399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2CF9C1-E7F6-4E11-8F9F-11960AD27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/>
              <a:t>Example</a:t>
            </a:r>
            <a:endParaRPr lang="en-US" dirty="0"/>
          </a:p>
        </p:txBody>
      </p:sp>
      <p:sp>
        <p:nvSpPr>
          <p:cNvPr id="21507" name="Slide Number Placeholder 3">
            <a:extLst>
              <a:ext uri="{FF2B5EF4-FFF2-40B4-BE49-F238E27FC236}">
                <a16:creationId xmlns:a16="http://schemas.microsoft.com/office/drawing/2014/main" id="{E7060A56-F29D-44B5-8D4F-9E1382A2EE9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557213" indent="-2143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857250" indent="-1714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200150" indent="-1714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1543050" indent="-1714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92B6EFA0-E254-4232-A46C-BB3296AB7A65}" type="slidenum">
              <a:rPr lang="fr-FR" altLang="en-US">
                <a:solidFill>
                  <a:schemeClr val="bg2"/>
                </a:solidFill>
                <a:latin typeface="Eurostile LT Std"/>
              </a:rPr>
              <a:pPr eaLnBrk="1" hangingPunct="1"/>
              <a:t>54</a:t>
            </a:fld>
            <a:endParaRPr lang="fr-FR" altLang="en-US" dirty="0">
              <a:solidFill>
                <a:schemeClr val="bg2"/>
              </a:solidFill>
              <a:latin typeface="Eurostile LT Std"/>
            </a:endParaRPr>
          </a:p>
        </p:txBody>
      </p:sp>
      <p:sp>
        <p:nvSpPr>
          <p:cNvPr id="21508" name="Line 3">
            <a:extLst>
              <a:ext uri="{FF2B5EF4-FFF2-40B4-BE49-F238E27FC236}">
                <a16:creationId xmlns:a16="http://schemas.microsoft.com/office/drawing/2014/main" id="{FA414219-097E-49F1-B560-B84E32EC66D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215008" y="1503581"/>
            <a:ext cx="7100311" cy="9183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 sz="1800"/>
          </a:p>
        </p:txBody>
      </p:sp>
      <p:sp>
        <p:nvSpPr>
          <p:cNvPr id="21509" name="Line 4">
            <a:extLst>
              <a:ext uri="{FF2B5EF4-FFF2-40B4-BE49-F238E27FC236}">
                <a16:creationId xmlns:a16="http://schemas.microsoft.com/office/drawing/2014/main" id="{6C216D53-F719-41D0-8F11-AB697735D42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272159" y="2424568"/>
            <a:ext cx="7043160" cy="2596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 sz="1800"/>
          </a:p>
        </p:txBody>
      </p:sp>
      <p:sp>
        <p:nvSpPr>
          <p:cNvPr id="21510" name="Text Box 5">
            <a:extLst>
              <a:ext uri="{FF2B5EF4-FFF2-40B4-BE49-F238E27FC236}">
                <a16:creationId xmlns:a16="http://schemas.microsoft.com/office/drawing/2014/main" id="{B7F2AEA2-F764-42B7-AF80-C45946DFCB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7809" y="1303214"/>
            <a:ext cx="453970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fr-CH" altLang="en-US" sz="2100">
                <a:latin typeface="Times New Roman" panose="02020603050405020304" pitchFamily="18" charset="0"/>
              </a:rPr>
              <a:t>p1</a:t>
            </a:r>
            <a:endParaRPr lang="en-GB" altLang="en-US" sz="2100">
              <a:latin typeface="Times New Roman" panose="02020603050405020304" pitchFamily="18" charset="0"/>
            </a:endParaRPr>
          </a:p>
        </p:txBody>
      </p:sp>
      <p:sp>
        <p:nvSpPr>
          <p:cNvPr id="21511" name="Text Box 6">
            <a:extLst>
              <a:ext uri="{FF2B5EF4-FFF2-40B4-BE49-F238E27FC236}">
                <a16:creationId xmlns:a16="http://schemas.microsoft.com/office/drawing/2014/main" id="{CF6A800B-C561-4FE9-BBFF-9020FD7B6E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7809" y="2255714"/>
            <a:ext cx="453970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fr-CH" altLang="en-US" sz="2100">
                <a:latin typeface="Times New Roman" panose="02020603050405020304" pitchFamily="18" charset="0"/>
              </a:rPr>
              <a:t>p2</a:t>
            </a:r>
            <a:endParaRPr lang="en-GB" altLang="en-US" sz="2100">
              <a:latin typeface="Times New Roman" panose="02020603050405020304" pitchFamily="18" charset="0"/>
            </a:endParaRPr>
          </a:p>
        </p:txBody>
      </p:sp>
      <p:sp>
        <p:nvSpPr>
          <p:cNvPr id="21512" name="Text Box 7">
            <a:extLst>
              <a:ext uri="{FF2B5EF4-FFF2-40B4-BE49-F238E27FC236}">
                <a16:creationId xmlns:a16="http://schemas.microsoft.com/office/drawing/2014/main" id="{1BDE5C1D-EBBE-45D7-9786-759209C7E9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1895" y="3208214"/>
            <a:ext cx="453970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fr-CH" altLang="en-US" sz="2100">
                <a:latin typeface="Times New Roman" panose="02020603050405020304" pitchFamily="18" charset="0"/>
              </a:rPr>
              <a:t>p3</a:t>
            </a:r>
            <a:endParaRPr lang="en-GB" altLang="en-US" sz="2100">
              <a:latin typeface="Times New Roman" panose="02020603050405020304" pitchFamily="18" charset="0"/>
            </a:endParaRPr>
          </a:p>
        </p:txBody>
      </p:sp>
      <p:sp>
        <p:nvSpPr>
          <p:cNvPr id="10" name="Line 8">
            <a:extLst>
              <a:ext uri="{FF2B5EF4-FFF2-40B4-BE49-F238E27FC236}">
                <a16:creationId xmlns:a16="http://schemas.microsoft.com/office/drawing/2014/main" id="{D899A549-36B5-4841-B7A3-B397DF7CF1B3}"/>
              </a:ext>
            </a:extLst>
          </p:cNvPr>
          <p:cNvSpPr>
            <a:spLocks noChangeShapeType="1"/>
          </p:cNvSpPr>
          <p:nvPr/>
        </p:nvSpPr>
        <p:spPr bwMode="auto">
          <a:xfrm>
            <a:off x="1786508" y="1512763"/>
            <a:ext cx="1204930" cy="877809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 sz="1800"/>
          </a:p>
        </p:txBody>
      </p:sp>
      <p:sp>
        <p:nvSpPr>
          <p:cNvPr id="12" name="Line 10">
            <a:extLst>
              <a:ext uri="{FF2B5EF4-FFF2-40B4-BE49-F238E27FC236}">
                <a16:creationId xmlns:a16="http://schemas.microsoft.com/office/drawing/2014/main" id="{B11A9D75-33BB-4CD8-BA5F-A8886F8873EF}"/>
              </a:ext>
            </a:extLst>
          </p:cNvPr>
          <p:cNvSpPr>
            <a:spLocks noChangeShapeType="1"/>
          </p:cNvSpPr>
          <p:nvPr/>
        </p:nvSpPr>
        <p:spPr bwMode="auto">
          <a:xfrm>
            <a:off x="1786508" y="1512764"/>
            <a:ext cx="1080497" cy="1930865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 sz="1800"/>
          </a:p>
        </p:txBody>
      </p:sp>
      <p:sp>
        <p:nvSpPr>
          <p:cNvPr id="21517" name="Line 12">
            <a:extLst>
              <a:ext uri="{FF2B5EF4-FFF2-40B4-BE49-F238E27FC236}">
                <a16:creationId xmlns:a16="http://schemas.microsoft.com/office/drawing/2014/main" id="{D7D6BDC9-28B9-49BE-AEE1-EB9B117E5D9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272158" y="3446718"/>
            <a:ext cx="7043143" cy="686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 sz="1800"/>
          </a:p>
        </p:txBody>
      </p:sp>
      <p:sp>
        <p:nvSpPr>
          <p:cNvPr id="23" name="Line 8">
            <a:extLst>
              <a:ext uri="{FF2B5EF4-FFF2-40B4-BE49-F238E27FC236}">
                <a16:creationId xmlns:a16="http://schemas.microsoft.com/office/drawing/2014/main" id="{1FDB9277-7476-4DA4-973E-77CCACD2CF5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854899" y="1517602"/>
            <a:ext cx="1017256" cy="904114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 sz="1800"/>
          </a:p>
        </p:txBody>
      </p:sp>
      <p:sp>
        <p:nvSpPr>
          <p:cNvPr id="24" name="Line 8">
            <a:extLst>
              <a:ext uri="{FF2B5EF4-FFF2-40B4-BE49-F238E27FC236}">
                <a16:creationId xmlns:a16="http://schemas.microsoft.com/office/drawing/2014/main" id="{72DEACAD-A1BA-4D2C-9168-12986D6F111F}"/>
              </a:ext>
            </a:extLst>
          </p:cNvPr>
          <p:cNvSpPr>
            <a:spLocks noChangeShapeType="1"/>
          </p:cNvSpPr>
          <p:nvPr/>
        </p:nvSpPr>
        <p:spPr bwMode="auto">
          <a:xfrm>
            <a:off x="1894894" y="2463463"/>
            <a:ext cx="761129" cy="958364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 sz="1800"/>
          </a:p>
        </p:txBody>
      </p:sp>
      <p:sp>
        <p:nvSpPr>
          <p:cNvPr id="25" name="Line 8">
            <a:extLst>
              <a:ext uri="{FF2B5EF4-FFF2-40B4-BE49-F238E27FC236}">
                <a16:creationId xmlns:a16="http://schemas.microsoft.com/office/drawing/2014/main" id="{164EFB62-02E9-4953-B731-0B6EC30B35D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786509" y="2463450"/>
            <a:ext cx="1033272" cy="953547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 sz="1800"/>
          </a:p>
        </p:txBody>
      </p:sp>
      <p:sp>
        <p:nvSpPr>
          <p:cNvPr id="26" name="Line 8">
            <a:extLst>
              <a:ext uri="{FF2B5EF4-FFF2-40B4-BE49-F238E27FC236}">
                <a16:creationId xmlns:a16="http://schemas.microsoft.com/office/drawing/2014/main" id="{0602B698-121D-494F-B0C9-DBE9B0C22ED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781358" y="1543942"/>
            <a:ext cx="1193491" cy="1867941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 sz="18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A639F40-47E4-45B4-9C23-9DCEB81220B1}"/>
              </a:ext>
            </a:extLst>
          </p:cNvPr>
          <p:cNvSpPr/>
          <p:nvPr/>
        </p:nvSpPr>
        <p:spPr>
          <a:xfrm>
            <a:off x="2619151" y="801994"/>
            <a:ext cx="5613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2</a:t>
            </a:r>
            <a:r>
              <a:rPr lang="el-GR" dirty="0"/>
              <a:t>Δ</a:t>
            </a:r>
            <a:endParaRPr lang="en-US" dirty="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2C18CC1-7CF2-40CD-9C60-A8DBFDBB470A}"/>
              </a:ext>
            </a:extLst>
          </p:cNvPr>
          <p:cNvCxnSpPr>
            <a:cxnSpLocks/>
          </p:cNvCxnSpPr>
          <p:nvPr/>
        </p:nvCxnSpPr>
        <p:spPr>
          <a:xfrm>
            <a:off x="1435989" y="1413972"/>
            <a:ext cx="0" cy="22097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Left Brace 7">
            <a:extLst>
              <a:ext uri="{FF2B5EF4-FFF2-40B4-BE49-F238E27FC236}">
                <a16:creationId xmlns:a16="http://schemas.microsoft.com/office/drawing/2014/main" id="{BB94BEE5-3869-41A8-83AF-64DF4D301174}"/>
              </a:ext>
            </a:extLst>
          </p:cNvPr>
          <p:cNvSpPr/>
          <p:nvPr/>
        </p:nvSpPr>
        <p:spPr>
          <a:xfrm rot="5400000">
            <a:off x="2795159" y="-69043"/>
            <a:ext cx="209357" cy="2799485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Line 10">
            <a:extLst>
              <a:ext uri="{FF2B5EF4-FFF2-40B4-BE49-F238E27FC236}">
                <a16:creationId xmlns:a16="http://schemas.microsoft.com/office/drawing/2014/main" id="{2E00F1B0-C302-4D71-BEC7-3C838CD1C9C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464941" y="1267533"/>
            <a:ext cx="285750" cy="514350"/>
          </a:xfrm>
          <a:prstGeom prst="line">
            <a:avLst/>
          </a:prstGeom>
          <a:noFill/>
          <a:ln w="5715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 sz="1800"/>
          </a:p>
        </p:txBody>
      </p:sp>
      <p:sp>
        <p:nvSpPr>
          <p:cNvPr id="37" name="Line 11">
            <a:extLst>
              <a:ext uri="{FF2B5EF4-FFF2-40B4-BE49-F238E27FC236}">
                <a16:creationId xmlns:a16="http://schemas.microsoft.com/office/drawing/2014/main" id="{802CED43-2490-4854-8CAE-F7EEE645DCE3}"/>
              </a:ext>
            </a:extLst>
          </p:cNvPr>
          <p:cNvSpPr>
            <a:spLocks noChangeShapeType="1"/>
          </p:cNvSpPr>
          <p:nvPr/>
        </p:nvSpPr>
        <p:spPr bwMode="auto">
          <a:xfrm>
            <a:off x="4472561" y="1267533"/>
            <a:ext cx="285750" cy="514350"/>
          </a:xfrm>
          <a:prstGeom prst="line">
            <a:avLst/>
          </a:prstGeom>
          <a:noFill/>
          <a:ln w="5715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 sz="1800"/>
          </a:p>
        </p:txBody>
      </p:sp>
      <p:sp>
        <p:nvSpPr>
          <p:cNvPr id="38" name="Line 8">
            <a:extLst>
              <a:ext uri="{FF2B5EF4-FFF2-40B4-BE49-F238E27FC236}">
                <a16:creationId xmlns:a16="http://schemas.microsoft.com/office/drawing/2014/main" id="{7F3696C1-3B3D-4E1C-AAF8-BA53C96C9529}"/>
              </a:ext>
            </a:extLst>
          </p:cNvPr>
          <p:cNvSpPr>
            <a:spLocks noChangeShapeType="1"/>
          </p:cNvSpPr>
          <p:nvPr/>
        </p:nvSpPr>
        <p:spPr bwMode="auto">
          <a:xfrm>
            <a:off x="2890084" y="1539105"/>
            <a:ext cx="518152" cy="87208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 sz="1800"/>
          </a:p>
        </p:txBody>
      </p:sp>
      <p:sp>
        <p:nvSpPr>
          <p:cNvPr id="39" name="Line 10">
            <a:extLst>
              <a:ext uri="{FF2B5EF4-FFF2-40B4-BE49-F238E27FC236}">
                <a16:creationId xmlns:a16="http://schemas.microsoft.com/office/drawing/2014/main" id="{ABA4AF5F-D003-429E-ABA4-564F64DEE065}"/>
              </a:ext>
            </a:extLst>
          </p:cNvPr>
          <p:cNvSpPr>
            <a:spLocks noChangeShapeType="1"/>
          </p:cNvSpPr>
          <p:nvPr/>
        </p:nvSpPr>
        <p:spPr bwMode="auto">
          <a:xfrm>
            <a:off x="2997921" y="1543942"/>
            <a:ext cx="1127347" cy="1887071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 sz="1800"/>
          </a:p>
        </p:txBody>
      </p:sp>
      <p:sp>
        <p:nvSpPr>
          <p:cNvPr id="40" name="Line 8">
            <a:extLst>
              <a:ext uri="{FF2B5EF4-FFF2-40B4-BE49-F238E27FC236}">
                <a16:creationId xmlns:a16="http://schemas.microsoft.com/office/drawing/2014/main" id="{380E5107-E08C-4ED7-9182-E7E20195352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881110" y="1549036"/>
            <a:ext cx="1114628" cy="187726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 sz="1800"/>
          </a:p>
        </p:txBody>
      </p:sp>
      <p:sp>
        <p:nvSpPr>
          <p:cNvPr id="41" name="Line 8">
            <a:extLst>
              <a:ext uri="{FF2B5EF4-FFF2-40B4-BE49-F238E27FC236}">
                <a16:creationId xmlns:a16="http://schemas.microsoft.com/office/drawing/2014/main" id="{0B96BCF8-F47F-4957-948E-8CC371B9AC3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663063" y="2442949"/>
            <a:ext cx="701020" cy="988069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 sz="1800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1F3D32C4-E7CA-4EBF-8475-870A64F89F9F}"/>
              </a:ext>
            </a:extLst>
          </p:cNvPr>
          <p:cNvCxnSpPr>
            <a:cxnSpLocks/>
          </p:cNvCxnSpPr>
          <p:nvPr/>
        </p:nvCxnSpPr>
        <p:spPr>
          <a:xfrm>
            <a:off x="4429125" y="1358657"/>
            <a:ext cx="0" cy="26916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 Box 16">
            <a:extLst>
              <a:ext uri="{FF2B5EF4-FFF2-40B4-BE49-F238E27FC236}">
                <a16:creationId xmlns:a16="http://schemas.microsoft.com/office/drawing/2014/main" id="{57A58740-5DFE-45F0-B82F-963FE85175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49102" y="4067626"/>
            <a:ext cx="170271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GB" altLang="en-US" sz="1800" dirty="0">
                <a:latin typeface="Times New Roman" panose="02020603050405020304" pitchFamily="18" charset="0"/>
              </a:rPr>
              <a:t>leader = p2</a:t>
            </a:r>
          </a:p>
          <a:p>
            <a:pPr eaLnBrk="1" hangingPunct="1"/>
            <a:r>
              <a:rPr lang="en-US" sz="1800" dirty="0">
                <a:latin typeface="Times New Roman" panose="02020603050405020304" pitchFamily="18" charset="0"/>
              </a:rPr>
              <a:t>suspected={p1}</a:t>
            </a:r>
            <a:endParaRPr lang="en-GB" altLang="en-US" sz="1800" dirty="0">
              <a:latin typeface="Times New Roman" panose="02020603050405020304" pitchFamily="18" charset="0"/>
            </a:endParaRPr>
          </a:p>
        </p:txBody>
      </p:sp>
      <p:sp>
        <p:nvSpPr>
          <p:cNvPr id="44" name="Text Box 16">
            <a:extLst>
              <a:ext uri="{FF2B5EF4-FFF2-40B4-BE49-F238E27FC236}">
                <a16:creationId xmlns:a16="http://schemas.microsoft.com/office/drawing/2014/main" id="{3CE322BF-C544-4F8C-814E-D931EB72F0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6499" y="4059837"/>
            <a:ext cx="122501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GB" altLang="en-US" sz="1800" dirty="0">
                <a:latin typeface="Times New Roman" panose="02020603050405020304" pitchFamily="18" charset="0"/>
              </a:rPr>
              <a:t>leader = p1</a:t>
            </a:r>
          </a:p>
        </p:txBody>
      </p:sp>
      <p:sp>
        <p:nvSpPr>
          <p:cNvPr id="45" name="Line 8">
            <a:extLst>
              <a:ext uri="{FF2B5EF4-FFF2-40B4-BE49-F238E27FC236}">
                <a16:creationId xmlns:a16="http://schemas.microsoft.com/office/drawing/2014/main" id="{719507EF-92EE-4032-B81C-B745F4BA49A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005543" y="1543599"/>
            <a:ext cx="826363" cy="846972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 sz="1800"/>
          </a:p>
        </p:txBody>
      </p:sp>
      <p:sp>
        <p:nvSpPr>
          <p:cNvPr id="46" name="Line 8">
            <a:extLst>
              <a:ext uri="{FF2B5EF4-FFF2-40B4-BE49-F238E27FC236}">
                <a16:creationId xmlns:a16="http://schemas.microsoft.com/office/drawing/2014/main" id="{2BB35585-DB05-49C0-A8E0-6090D46BA4BC}"/>
              </a:ext>
            </a:extLst>
          </p:cNvPr>
          <p:cNvSpPr>
            <a:spLocks noChangeShapeType="1"/>
          </p:cNvSpPr>
          <p:nvPr/>
        </p:nvSpPr>
        <p:spPr bwMode="auto">
          <a:xfrm>
            <a:off x="2842854" y="2453518"/>
            <a:ext cx="941204" cy="972699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 sz="1800"/>
          </a:p>
        </p:txBody>
      </p:sp>
      <p:sp>
        <p:nvSpPr>
          <p:cNvPr id="47" name="Text Box 16">
            <a:extLst>
              <a:ext uri="{FF2B5EF4-FFF2-40B4-BE49-F238E27FC236}">
                <a16:creationId xmlns:a16="http://schemas.microsoft.com/office/drawing/2014/main" id="{338B6553-432E-48A7-A459-18F6577E6B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39212" y="3414207"/>
            <a:ext cx="114646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GB" altLang="en-US" sz="1800" dirty="0">
                <a:latin typeface="Times New Roman" panose="02020603050405020304" pitchFamily="18" charset="0"/>
              </a:rPr>
              <a:t>heartbeat</a:t>
            </a:r>
            <a:r>
              <a:rPr lang="en-US" altLang="en-US" sz="1800" dirty="0">
                <a:latin typeface="Times New Roman" panose="02020603050405020304" pitchFamily="18" charset="0"/>
              </a:rPr>
              <a:t>_</a:t>
            </a:r>
          </a:p>
          <a:p>
            <a:pPr eaLnBrk="1" hangingPunct="1"/>
            <a:r>
              <a:rPr lang="en-GB" altLang="en-US" sz="1800" dirty="0">
                <a:latin typeface="Times New Roman" panose="02020603050405020304" pitchFamily="18" charset="0"/>
              </a:rPr>
              <a:t>request</a:t>
            </a:r>
          </a:p>
        </p:txBody>
      </p:sp>
      <p:sp>
        <p:nvSpPr>
          <p:cNvPr id="48" name="Text Box 16">
            <a:extLst>
              <a:ext uri="{FF2B5EF4-FFF2-40B4-BE49-F238E27FC236}">
                <a16:creationId xmlns:a16="http://schemas.microsoft.com/office/drawing/2014/main" id="{3DB0CB7A-BCD6-4CDC-966D-F2473960DE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73153" y="3404021"/>
            <a:ext cx="114646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GB" altLang="en-US" sz="1800" dirty="0">
                <a:latin typeface="Times New Roman" panose="02020603050405020304" pitchFamily="18" charset="0"/>
              </a:rPr>
              <a:t>heartbeat_</a:t>
            </a:r>
          </a:p>
          <a:p>
            <a:pPr eaLnBrk="1" hangingPunct="1"/>
            <a:r>
              <a:rPr lang="en-GB" altLang="en-US" sz="1800" dirty="0">
                <a:latin typeface="Times New Roman" panose="02020603050405020304" pitchFamily="18" charset="0"/>
              </a:rPr>
              <a:t>reply</a:t>
            </a:r>
          </a:p>
        </p:txBody>
      </p:sp>
      <p:sp>
        <p:nvSpPr>
          <p:cNvPr id="53" name="Line 8">
            <a:extLst>
              <a:ext uri="{FF2B5EF4-FFF2-40B4-BE49-F238E27FC236}">
                <a16:creationId xmlns:a16="http://schemas.microsoft.com/office/drawing/2014/main" id="{0EC42265-F7E6-4AF4-A9FB-CA31A5A9C81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639872" y="2463449"/>
            <a:ext cx="1062617" cy="956999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 sz="1800"/>
          </a:p>
        </p:txBody>
      </p:sp>
      <p:sp>
        <p:nvSpPr>
          <p:cNvPr id="54" name="Line 8">
            <a:extLst>
              <a:ext uri="{FF2B5EF4-FFF2-40B4-BE49-F238E27FC236}">
                <a16:creationId xmlns:a16="http://schemas.microsoft.com/office/drawing/2014/main" id="{6FB11ED3-AF88-4CEF-9EE5-3CA4BC9D701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634722" y="1547394"/>
            <a:ext cx="1193491" cy="1867941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 sz="1800"/>
          </a:p>
        </p:txBody>
      </p:sp>
      <p:sp>
        <p:nvSpPr>
          <p:cNvPr id="61" name="Text Box 16">
            <a:extLst>
              <a:ext uri="{FF2B5EF4-FFF2-40B4-BE49-F238E27FC236}">
                <a16:creationId xmlns:a16="http://schemas.microsoft.com/office/drawing/2014/main" id="{F50317A2-9BA0-4C79-90DE-D2DEB0E40D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15436" y="3402419"/>
            <a:ext cx="114646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GB" altLang="en-US" sz="1800" dirty="0">
                <a:latin typeface="Times New Roman" panose="02020603050405020304" pitchFamily="18" charset="0"/>
              </a:rPr>
              <a:t>heartbeat_</a:t>
            </a:r>
          </a:p>
          <a:p>
            <a:pPr eaLnBrk="1" hangingPunct="1"/>
            <a:r>
              <a:rPr lang="en-GB" altLang="en-US" sz="1800" dirty="0">
                <a:latin typeface="Times New Roman" panose="02020603050405020304" pitchFamily="18" charset="0"/>
              </a:rPr>
              <a:t>request</a:t>
            </a:r>
          </a:p>
        </p:txBody>
      </p:sp>
      <p:sp>
        <p:nvSpPr>
          <p:cNvPr id="62" name="Text Box 16">
            <a:extLst>
              <a:ext uri="{FF2B5EF4-FFF2-40B4-BE49-F238E27FC236}">
                <a16:creationId xmlns:a16="http://schemas.microsoft.com/office/drawing/2014/main" id="{BB9AC79F-FE7E-464C-BF77-F2693A215E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11277" y="3399853"/>
            <a:ext cx="114646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GB" altLang="en-US" sz="1800" dirty="0">
                <a:latin typeface="Times New Roman" panose="02020603050405020304" pitchFamily="18" charset="0"/>
              </a:rPr>
              <a:t>heartbeat</a:t>
            </a:r>
            <a:r>
              <a:rPr lang="en-US" altLang="en-US" sz="1800" dirty="0">
                <a:latin typeface="Times New Roman" panose="02020603050405020304" pitchFamily="18" charset="0"/>
              </a:rPr>
              <a:t>_</a:t>
            </a:r>
          </a:p>
          <a:p>
            <a:pPr eaLnBrk="1" hangingPunct="1"/>
            <a:r>
              <a:rPr lang="en-GB" altLang="en-US" sz="1800" dirty="0">
                <a:latin typeface="Times New Roman" panose="02020603050405020304" pitchFamily="18" charset="0"/>
              </a:rPr>
              <a:t>reply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47656817-18F5-481C-8B11-A1F13F9A505D}"/>
              </a:ext>
            </a:extLst>
          </p:cNvPr>
          <p:cNvSpPr/>
          <p:nvPr/>
        </p:nvSpPr>
        <p:spPr>
          <a:xfrm>
            <a:off x="5649631" y="801026"/>
            <a:ext cx="5613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2</a:t>
            </a:r>
            <a:r>
              <a:rPr lang="el-GR" dirty="0"/>
              <a:t>Δ</a:t>
            </a:r>
            <a:endParaRPr lang="en-US" dirty="0"/>
          </a:p>
        </p:txBody>
      </p:sp>
      <p:sp>
        <p:nvSpPr>
          <p:cNvPr id="65" name="Left Brace 64">
            <a:extLst>
              <a:ext uri="{FF2B5EF4-FFF2-40B4-BE49-F238E27FC236}">
                <a16:creationId xmlns:a16="http://schemas.microsoft.com/office/drawing/2014/main" id="{C1CB22B6-F194-4493-8495-A2FC4D1709A4}"/>
              </a:ext>
            </a:extLst>
          </p:cNvPr>
          <p:cNvSpPr/>
          <p:nvPr/>
        </p:nvSpPr>
        <p:spPr>
          <a:xfrm rot="5400000">
            <a:off x="5825638" y="-71845"/>
            <a:ext cx="209357" cy="2799485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FEC6A939-75CE-4E64-ADAC-8EF9A0191D5A}"/>
              </a:ext>
            </a:extLst>
          </p:cNvPr>
          <p:cNvCxnSpPr>
            <a:cxnSpLocks/>
          </p:cNvCxnSpPr>
          <p:nvPr/>
        </p:nvCxnSpPr>
        <p:spPr>
          <a:xfrm>
            <a:off x="7475601" y="1368142"/>
            <a:ext cx="0" cy="26916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Line 8">
            <a:extLst>
              <a:ext uri="{FF2B5EF4-FFF2-40B4-BE49-F238E27FC236}">
                <a16:creationId xmlns:a16="http://schemas.microsoft.com/office/drawing/2014/main" id="{FFFF4334-A55A-4D20-BD5B-A8A897D7A4EE}"/>
              </a:ext>
            </a:extLst>
          </p:cNvPr>
          <p:cNvSpPr>
            <a:spLocks noChangeShapeType="1"/>
          </p:cNvSpPr>
          <p:nvPr/>
        </p:nvSpPr>
        <p:spPr bwMode="auto">
          <a:xfrm>
            <a:off x="5715041" y="2448397"/>
            <a:ext cx="941204" cy="972699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 sz="1800"/>
          </a:p>
        </p:txBody>
      </p:sp>
      <p:sp>
        <p:nvSpPr>
          <p:cNvPr id="52" name="Line 8">
            <a:extLst>
              <a:ext uri="{FF2B5EF4-FFF2-40B4-BE49-F238E27FC236}">
                <a16:creationId xmlns:a16="http://schemas.microsoft.com/office/drawing/2014/main" id="{F72B6027-AC39-468F-9FDF-64670DB0D0A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696171" y="1512763"/>
            <a:ext cx="1017256" cy="904114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 sz="1800"/>
          </a:p>
        </p:txBody>
      </p:sp>
      <p:sp>
        <p:nvSpPr>
          <p:cNvPr id="55" name="Line 8">
            <a:extLst>
              <a:ext uri="{FF2B5EF4-FFF2-40B4-BE49-F238E27FC236}">
                <a16:creationId xmlns:a16="http://schemas.microsoft.com/office/drawing/2014/main" id="{3A7B8B96-1D89-4215-A73D-884F02332DB8}"/>
              </a:ext>
            </a:extLst>
          </p:cNvPr>
          <p:cNvSpPr>
            <a:spLocks noChangeShapeType="1"/>
          </p:cNvSpPr>
          <p:nvPr/>
        </p:nvSpPr>
        <p:spPr bwMode="auto">
          <a:xfrm>
            <a:off x="4736166" y="2458624"/>
            <a:ext cx="761129" cy="958364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 sz="1800"/>
          </a:p>
        </p:txBody>
      </p:sp>
      <p:sp>
        <p:nvSpPr>
          <p:cNvPr id="58" name="Line 8">
            <a:extLst>
              <a:ext uri="{FF2B5EF4-FFF2-40B4-BE49-F238E27FC236}">
                <a16:creationId xmlns:a16="http://schemas.microsoft.com/office/drawing/2014/main" id="{4B24A0A7-F458-46D4-8013-8A2E0582591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15746" y="2442712"/>
            <a:ext cx="701020" cy="988069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 sz="1800"/>
          </a:p>
        </p:txBody>
      </p:sp>
      <p:sp>
        <p:nvSpPr>
          <p:cNvPr id="59" name="Text Box 16">
            <a:extLst>
              <a:ext uri="{FF2B5EF4-FFF2-40B4-BE49-F238E27FC236}">
                <a16:creationId xmlns:a16="http://schemas.microsoft.com/office/drawing/2014/main" id="{651F7E9B-71C6-46BB-BD06-046E381E02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3481" y="4103235"/>
            <a:ext cx="122501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GB" altLang="en-US" sz="1800" dirty="0">
                <a:latin typeface="Times New Roman" panose="02020603050405020304" pitchFamily="18" charset="0"/>
              </a:rPr>
              <a:t>leader = p1</a:t>
            </a:r>
          </a:p>
        </p:txBody>
      </p:sp>
    </p:spTree>
    <p:extLst>
      <p:ext uri="{BB962C8B-B14F-4D97-AF65-F5344CB8AC3E}">
        <p14:creationId xmlns:p14="http://schemas.microsoft.com/office/powerpoint/2010/main" val="191327233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4AEBA-E99C-4355-BF43-0CA08E753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2-2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3B446E-FE8C-44F1-A01F-4C8EB12B84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happens if the assumption for </a:t>
            </a:r>
            <a:r>
              <a:rPr lang="el-GR" dirty="0"/>
              <a:t>Δ</a:t>
            </a:r>
            <a:r>
              <a:rPr lang="en-US" dirty="0"/>
              <a:t> is not held? Which properties are violated? Give an example. </a:t>
            </a:r>
          </a:p>
        </p:txBody>
      </p:sp>
    </p:spTree>
    <p:extLst>
      <p:ext uri="{BB962C8B-B14F-4D97-AF65-F5344CB8AC3E}">
        <p14:creationId xmlns:p14="http://schemas.microsoft.com/office/powerpoint/2010/main" val="60195285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37FBC-03CA-4A13-9884-903E5D86D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Eventual leader detector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3EF75-F454-4EDE-A75A-C1C0F4ED04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460" y="949504"/>
            <a:ext cx="8702040" cy="3818430"/>
          </a:xfrm>
        </p:spPr>
        <p:txBody>
          <a:bodyPr>
            <a:normAutofit/>
          </a:bodyPr>
          <a:lstStyle/>
          <a:p>
            <a:r>
              <a:rPr lang="en-US" sz="2000" dirty="0"/>
              <a:t>Name: </a:t>
            </a:r>
            <a:r>
              <a:rPr lang="en-US" sz="2000" dirty="0" err="1"/>
              <a:t>EventualLeaderDetector</a:t>
            </a:r>
            <a:r>
              <a:rPr lang="en-US" sz="2000" dirty="0"/>
              <a:t>, instance Ω.</a:t>
            </a:r>
          </a:p>
          <a:p>
            <a:endParaRPr lang="en-US" sz="2000" dirty="0"/>
          </a:p>
          <a:p>
            <a:r>
              <a:rPr lang="en-US" sz="2000" dirty="0"/>
              <a:t>Indication: &lt; Ω, Trust | p &gt;: Indicates that process p is trusted to be leader.</a:t>
            </a:r>
          </a:p>
          <a:p>
            <a:endParaRPr lang="en-US" sz="2000" dirty="0"/>
          </a:p>
          <a:p>
            <a:r>
              <a:rPr lang="en-US" sz="2000" dirty="0"/>
              <a:t>Properties: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800" b="1" dirty="0"/>
              <a:t>ELD1. Eventual accuracy</a:t>
            </a:r>
            <a:r>
              <a:rPr lang="en-US" sz="1800" dirty="0"/>
              <a:t>: There is a time after which every correct process trusts some correct process.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800" b="1" dirty="0"/>
              <a:t>ELD2. Eventual agreement</a:t>
            </a:r>
            <a:r>
              <a:rPr lang="en-US" sz="1800" dirty="0"/>
              <a:t>: There is a time after which no two correct processes trust different correct processes.</a:t>
            </a:r>
          </a:p>
        </p:txBody>
      </p:sp>
    </p:spTree>
    <p:extLst>
      <p:ext uri="{BB962C8B-B14F-4D97-AF65-F5344CB8AC3E}">
        <p14:creationId xmlns:p14="http://schemas.microsoft.com/office/powerpoint/2010/main" val="1557487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F437F-B2BD-4DA6-9651-3613EC7A7B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Algorithm: Monarchical Eventual Leader Detection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19A67-9260-47A1-B430-91D824E3758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765354"/>
                <a:ext cx="8229600" cy="4181296"/>
              </a:xfrm>
            </p:spPr>
            <p:txBody>
              <a:bodyPr>
                <a:normAutofit fontScale="70000" lnSpcReduction="20000"/>
              </a:bodyPr>
              <a:lstStyle/>
              <a:p>
                <a:r>
                  <a:rPr lang="en-US" dirty="0"/>
                  <a:t>Implements: </a:t>
                </a:r>
                <a:r>
                  <a:rPr lang="en-US" dirty="0" err="1"/>
                  <a:t>EventualLeaderDetector</a:t>
                </a:r>
                <a:r>
                  <a:rPr lang="en-US" dirty="0"/>
                  <a:t>, instance </a:t>
                </a:r>
                <a:r>
                  <a:rPr lang="el-GR" dirty="0"/>
                  <a:t>Ω.</a:t>
                </a:r>
              </a:p>
              <a:p>
                <a:r>
                  <a:rPr lang="en-US" dirty="0"/>
                  <a:t>Uses: </a:t>
                </a:r>
                <a:r>
                  <a:rPr lang="en-US" dirty="0" err="1"/>
                  <a:t>EventuallyPerfectFailureDetector</a:t>
                </a:r>
                <a:r>
                  <a:rPr lang="en-US" dirty="0"/>
                  <a:t>, instance ◇P.</a:t>
                </a:r>
              </a:p>
              <a:p>
                <a:pPr marL="0" indent="0">
                  <a:buNone/>
                </a:pPr>
                <a:endParaRPr lang="en-US" sz="1600" dirty="0"/>
              </a:p>
              <a:p>
                <a:pPr marL="0" indent="0">
                  <a:buNone/>
                </a:pPr>
                <a:r>
                  <a:rPr lang="en-US" b="1" dirty="0"/>
                  <a:t>upon event </a:t>
                </a:r>
                <a:r>
                  <a:rPr lang="en-US" dirty="0"/>
                  <a:t>&lt; </a:t>
                </a:r>
                <a:r>
                  <a:rPr lang="el-GR" dirty="0"/>
                  <a:t>Ω, </a:t>
                </a:r>
                <a:r>
                  <a:rPr lang="en-US" dirty="0"/>
                  <a:t>Init &gt; </a:t>
                </a:r>
                <a:r>
                  <a:rPr lang="en-US" b="1" dirty="0"/>
                  <a:t>do</a:t>
                </a:r>
              </a:p>
              <a:p>
                <a:pPr marL="0" indent="0">
                  <a:buNone/>
                </a:pPr>
                <a:r>
                  <a:rPr lang="en-US" dirty="0"/>
                  <a:t>	suspected := ∅;</a:t>
                </a:r>
              </a:p>
              <a:p>
                <a:pPr marL="0" indent="0">
                  <a:buNone/>
                </a:pPr>
                <a:r>
                  <a:rPr lang="en-US" dirty="0"/>
                  <a:t>	leader := ⊥;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b="1" dirty="0"/>
                  <a:t>upon event </a:t>
                </a:r>
                <a:r>
                  <a:rPr lang="en-US" dirty="0"/>
                  <a:t>&lt; ◇P, Suspect | p &gt; </a:t>
                </a:r>
                <a:r>
                  <a:rPr lang="en-US" b="1" dirty="0"/>
                  <a:t>do</a:t>
                </a:r>
              </a:p>
              <a:p>
                <a:pPr marL="0" indent="0">
                  <a:buNone/>
                </a:pPr>
                <a:r>
                  <a:rPr lang="en-US" dirty="0"/>
                  <a:t>	suspected := suspected ∪ {p};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b="1" dirty="0"/>
                  <a:t>upon event </a:t>
                </a:r>
                <a:r>
                  <a:rPr lang="en-US" dirty="0"/>
                  <a:t>&lt; ◇P, Restore | p &gt; </a:t>
                </a:r>
                <a:r>
                  <a:rPr lang="en-US" b="1" dirty="0"/>
                  <a:t>do</a:t>
                </a:r>
              </a:p>
              <a:p>
                <a:pPr marL="0" indent="0">
                  <a:buNone/>
                </a:pPr>
                <a:r>
                  <a:rPr lang="en-US" dirty="0"/>
                  <a:t>	suspected := suspected \ {p};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b="1" dirty="0"/>
                  <a:t>upon </a:t>
                </a:r>
                <a:r>
                  <a:rPr lang="en-US" dirty="0"/>
                  <a:t>leader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dirty="0"/>
                  <a:t> maxrank(</a:t>
                </a:r>
                <a:r>
                  <a:rPr lang="el-GR" dirty="0"/>
                  <a:t>Π \ </a:t>
                </a:r>
                <a:r>
                  <a:rPr lang="en-US" dirty="0"/>
                  <a:t>suspected) </a:t>
                </a:r>
                <a:r>
                  <a:rPr lang="en-US" b="1" dirty="0"/>
                  <a:t>do</a:t>
                </a:r>
              </a:p>
              <a:p>
                <a:pPr marL="0" indent="0">
                  <a:buNone/>
                </a:pPr>
                <a:r>
                  <a:rPr lang="en-US" dirty="0"/>
                  <a:t>	leader := </a:t>
                </a:r>
                <a:r>
                  <a:rPr lang="en-US" dirty="0" err="1"/>
                  <a:t>maxrank</a:t>
                </a:r>
                <a:r>
                  <a:rPr lang="en-US" dirty="0"/>
                  <a:t>(</a:t>
                </a:r>
                <a:r>
                  <a:rPr lang="el-GR" dirty="0"/>
                  <a:t>Π \ </a:t>
                </a:r>
                <a:r>
                  <a:rPr lang="en-US" dirty="0"/>
                  <a:t>suspected);</a:t>
                </a:r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:r>
                  <a:rPr lang="en-US" b="1" dirty="0"/>
                  <a:t>trigger</a:t>
                </a:r>
                <a:r>
                  <a:rPr lang="en-US" dirty="0"/>
                  <a:t> &lt; </a:t>
                </a:r>
                <a:r>
                  <a:rPr lang="el-GR" dirty="0"/>
                  <a:t>Ω, </a:t>
                </a:r>
                <a:r>
                  <a:rPr lang="en-US" dirty="0"/>
                  <a:t>Trust | leader &gt;;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19A67-9260-47A1-B430-91D824E3758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765354"/>
                <a:ext cx="8229600" cy="4181296"/>
              </a:xfrm>
              <a:blipFill>
                <a:blip r:embed="rId2"/>
                <a:stretch>
                  <a:fillRect l="-444" t="-1752" b="-1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02785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2CF9C1-E7F6-4E11-8F9F-11960AD27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/>
              <a:t>Example</a:t>
            </a:r>
            <a:endParaRPr lang="en-US" dirty="0"/>
          </a:p>
        </p:txBody>
      </p:sp>
      <p:sp>
        <p:nvSpPr>
          <p:cNvPr id="21507" name="Slide Number Placeholder 3">
            <a:extLst>
              <a:ext uri="{FF2B5EF4-FFF2-40B4-BE49-F238E27FC236}">
                <a16:creationId xmlns:a16="http://schemas.microsoft.com/office/drawing/2014/main" id="{E7060A56-F29D-44B5-8D4F-9E1382A2EE9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557213" indent="-2143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857250" indent="-1714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200150" indent="-1714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1543050" indent="-1714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92B6EFA0-E254-4232-A46C-BB3296AB7A65}" type="slidenum">
              <a:rPr lang="fr-FR" altLang="en-US">
                <a:solidFill>
                  <a:schemeClr val="bg2"/>
                </a:solidFill>
                <a:latin typeface="Eurostile LT Std"/>
              </a:rPr>
              <a:pPr eaLnBrk="1" hangingPunct="1"/>
              <a:t>58</a:t>
            </a:fld>
            <a:endParaRPr lang="fr-FR" altLang="en-US" dirty="0">
              <a:solidFill>
                <a:schemeClr val="bg2"/>
              </a:solidFill>
              <a:latin typeface="Eurostile LT Std"/>
            </a:endParaRPr>
          </a:p>
        </p:txBody>
      </p:sp>
      <p:sp>
        <p:nvSpPr>
          <p:cNvPr id="21508" name="Line 3">
            <a:extLst>
              <a:ext uri="{FF2B5EF4-FFF2-40B4-BE49-F238E27FC236}">
                <a16:creationId xmlns:a16="http://schemas.microsoft.com/office/drawing/2014/main" id="{FA414219-097E-49F1-B560-B84E32EC66D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196593" y="1506181"/>
            <a:ext cx="7100311" cy="9183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 sz="1800"/>
          </a:p>
        </p:txBody>
      </p:sp>
      <p:sp>
        <p:nvSpPr>
          <p:cNvPr id="21509" name="Line 4">
            <a:extLst>
              <a:ext uri="{FF2B5EF4-FFF2-40B4-BE49-F238E27FC236}">
                <a16:creationId xmlns:a16="http://schemas.microsoft.com/office/drawing/2014/main" id="{6C216D53-F719-41D0-8F11-AB697735D42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253744" y="2427168"/>
            <a:ext cx="7043160" cy="2596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 sz="1800"/>
          </a:p>
        </p:txBody>
      </p:sp>
      <p:sp>
        <p:nvSpPr>
          <p:cNvPr id="21510" name="Text Box 5">
            <a:extLst>
              <a:ext uri="{FF2B5EF4-FFF2-40B4-BE49-F238E27FC236}">
                <a16:creationId xmlns:a16="http://schemas.microsoft.com/office/drawing/2014/main" id="{B7F2AEA2-F764-42B7-AF80-C45946DFCB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9394" y="1305814"/>
            <a:ext cx="453970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fr-CH" altLang="en-US" sz="2100" dirty="0">
                <a:latin typeface="Times New Roman" panose="02020603050405020304" pitchFamily="18" charset="0"/>
              </a:rPr>
              <a:t>p1</a:t>
            </a:r>
            <a:endParaRPr lang="en-GB" altLang="en-US" sz="2100" dirty="0">
              <a:latin typeface="Times New Roman" panose="02020603050405020304" pitchFamily="18" charset="0"/>
            </a:endParaRPr>
          </a:p>
        </p:txBody>
      </p:sp>
      <p:sp>
        <p:nvSpPr>
          <p:cNvPr id="21511" name="Text Box 6">
            <a:extLst>
              <a:ext uri="{FF2B5EF4-FFF2-40B4-BE49-F238E27FC236}">
                <a16:creationId xmlns:a16="http://schemas.microsoft.com/office/drawing/2014/main" id="{CF6A800B-C561-4FE9-BBFF-9020FD7B6E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9394" y="2258314"/>
            <a:ext cx="453970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fr-CH" altLang="en-US" sz="2100">
                <a:latin typeface="Times New Roman" panose="02020603050405020304" pitchFamily="18" charset="0"/>
              </a:rPr>
              <a:t>p2</a:t>
            </a:r>
            <a:endParaRPr lang="en-GB" altLang="en-US" sz="2100">
              <a:latin typeface="Times New Roman" panose="02020603050405020304" pitchFamily="18" charset="0"/>
            </a:endParaRPr>
          </a:p>
        </p:txBody>
      </p:sp>
      <p:sp>
        <p:nvSpPr>
          <p:cNvPr id="21512" name="Text Box 7">
            <a:extLst>
              <a:ext uri="{FF2B5EF4-FFF2-40B4-BE49-F238E27FC236}">
                <a16:creationId xmlns:a16="http://schemas.microsoft.com/office/drawing/2014/main" id="{1BDE5C1D-EBBE-45D7-9786-759209C7E9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3480" y="3210814"/>
            <a:ext cx="453970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fr-CH" altLang="en-US" sz="2100">
                <a:latin typeface="Times New Roman" panose="02020603050405020304" pitchFamily="18" charset="0"/>
              </a:rPr>
              <a:t>p3</a:t>
            </a:r>
            <a:endParaRPr lang="en-GB" altLang="en-US" sz="2100">
              <a:latin typeface="Times New Roman" panose="02020603050405020304" pitchFamily="18" charset="0"/>
            </a:endParaRPr>
          </a:p>
        </p:txBody>
      </p:sp>
      <p:sp>
        <p:nvSpPr>
          <p:cNvPr id="10" name="Line 8">
            <a:extLst>
              <a:ext uri="{FF2B5EF4-FFF2-40B4-BE49-F238E27FC236}">
                <a16:creationId xmlns:a16="http://schemas.microsoft.com/office/drawing/2014/main" id="{D899A549-36B5-4841-B7A3-B397DF7CF1B3}"/>
              </a:ext>
            </a:extLst>
          </p:cNvPr>
          <p:cNvSpPr>
            <a:spLocks noChangeShapeType="1"/>
          </p:cNvSpPr>
          <p:nvPr/>
        </p:nvSpPr>
        <p:spPr bwMode="auto">
          <a:xfrm>
            <a:off x="1768093" y="1515363"/>
            <a:ext cx="1204930" cy="877809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 sz="1800"/>
          </a:p>
        </p:txBody>
      </p:sp>
      <p:sp>
        <p:nvSpPr>
          <p:cNvPr id="12" name="Line 10">
            <a:extLst>
              <a:ext uri="{FF2B5EF4-FFF2-40B4-BE49-F238E27FC236}">
                <a16:creationId xmlns:a16="http://schemas.microsoft.com/office/drawing/2014/main" id="{B11A9D75-33BB-4CD8-BA5F-A8886F8873EF}"/>
              </a:ext>
            </a:extLst>
          </p:cNvPr>
          <p:cNvSpPr>
            <a:spLocks noChangeShapeType="1"/>
          </p:cNvSpPr>
          <p:nvPr/>
        </p:nvSpPr>
        <p:spPr bwMode="auto">
          <a:xfrm>
            <a:off x="1768093" y="1515364"/>
            <a:ext cx="1080497" cy="1930865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 sz="1800"/>
          </a:p>
        </p:txBody>
      </p:sp>
      <p:sp>
        <p:nvSpPr>
          <p:cNvPr id="21517" name="Line 12">
            <a:extLst>
              <a:ext uri="{FF2B5EF4-FFF2-40B4-BE49-F238E27FC236}">
                <a16:creationId xmlns:a16="http://schemas.microsoft.com/office/drawing/2014/main" id="{D7D6BDC9-28B9-49BE-AEE1-EB9B117E5D9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253743" y="3449318"/>
            <a:ext cx="7043143" cy="686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 sz="1800"/>
          </a:p>
        </p:txBody>
      </p:sp>
      <p:sp>
        <p:nvSpPr>
          <p:cNvPr id="23" name="Line 8">
            <a:extLst>
              <a:ext uri="{FF2B5EF4-FFF2-40B4-BE49-F238E27FC236}">
                <a16:creationId xmlns:a16="http://schemas.microsoft.com/office/drawing/2014/main" id="{1FDB9277-7476-4DA4-973E-77CCACD2CF5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836484" y="1532334"/>
            <a:ext cx="936167" cy="891982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 sz="1800"/>
          </a:p>
        </p:txBody>
      </p:sp>
      <p:sp>
        <p:nvSpPr>
          <p:cNvPr id="24" name="Line 8">
            <a:extLst>
              <a:ext uri="{FF2B5EF4-FFF2-40B4-BE49-F238E27FC236}">
                <a16:creationId xmlns:a16="http://schemas.microsoft.com/office/drawing/2014/main" id="{72DEACAD-A1BA-4D2C-9168-12986D6F111F}"/>
              </a:ext>
            </a:extLst>
          </p:cNvPr>
          <p:cNvSpPr>
            <a:spLocks noChangeShapeType="1"/>
          </p:cNvSpPr>
          <p:nvPr/>
        </p:nvSpPr>
        <p:spPr bwMode="auto">
          <a:xfrm>
            <a:off x="1876479" y="2466063"/>
            <a:ext cx="761129" cy="958364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 sz="1800"/>
          </a:p>
        </p:txBody>
      </p:sp>
      <p:sp>
        <p:nvSpPr>
          <p:cNvPr id="25" name="Line 8">
            <a:extLst>
              <a:ext uri="{FF2B5EF4-FFF2-40B4-BE49-F238E27FC236}">
                <a16:creationId xmlns:a16="http://schemas.microsoft.com/office/drawing/2014/main" id="{164EFB62-02E9-4953-B731-0B6EC30B35D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768094" y="2466050"/>
            <a:ext cx="1033272" cy="953547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 sz="1800"/>
          </a:p>
        </p:txBody>
      </p:sp>
      <p:sp>
        <p:nvSpPr>
          <p:cNvPr id="26" name="Line 8">
            <a:extLst>
              <a:ext uri="{FF2B5EF4-FFF2-40B4-BE49-F238E27FC236}">
                <a16:creationId xmlns:a16="http://schemas.microsoft.com/office/drawing/2014/main" id="{0602B698-121D-494F-B0C9-DBE9B0C22ED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762942" y="1509588"/>
            <a:ext cx="1345227" cy="1904894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 sz="18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A639F40-47E4-45B4-9C23-9DCEB81220B1}"/>
              </a:ext>
            </a:extLst>
          </p:cNvPr>
          <p:cNvSpPr/>
          <p:nvPr/>
        </p:nvSpPr>
        <p:spPr>
          <a:xfrm>
            <a:off x="2619815" y="814118"/>
            <a:ext cx="5613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2</a:t>
            </a:r>
            <a:r>
              <a:rPr lang="el-GR" dirty="0"/>
              <a:t>Δ</a:t>
            </a:r>
            <a:endParaRPr lang="en-US" dirty="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2C18CC1-7CF2-40CD-9C60-A8DBFDBB470A}"/>
              </a:ext>
            </a:extLst>
          </p:cNvPr>
          <p:cNvCxnSpPr>
            <a:cxnSpLocks/>
          </p:cNvCxnSpPr>
          <p:nvPr/>
        </p:nvCxnSpPr>
        <p:spPr>
          <a:xfrm>
            <a:off x="1417574" y="1416572"/>
            <a:ext cx="0" cy="22097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Left Brace 7">
            <a:extLst>
              <a:ext uri="{FF2B5EF4-FFF2-40B4-BE49-F238E27FC236}">
                <a16:creationId xmlns:a16="http://schemas.microsoft.com/office/drawing/2014/main" id="{BB94BEE5-3869-41A8-83AF-64DF4D301174}"/>
              </a:ext>
            </a:extLst>
          </p:cNvPr>
          <p:cNvSpPr/>
          <p:nvPr/>
        </p:nvSpPr>
        <p:spPr>
          <a:xfrm rot="5400000">
            <a:off x="2776744" y="-66443"/>
            <a:ext cx="209357" cy="2799485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Line 8">
            <a:extLst>
              <a:ext uri="{FF2B5EF4-FFF2-40B4-BE49-F238E27FC236}">
                <a16:creationId xmlns:a16="http://schemas.microsoft.com/office/drawing/2014/main" id="{7F3696C1-3B3D-4E1C-AAF8-BA53C96C9529}"/>
              </a:ext>
            </a:extLst>
          </p:cNvPr>
          <p:cNvSpPr>
            <a:spLocks noChangeShapeType="1"/>
          </p:cNvSpPr>
          <p:nvPr/>
        </p:nvSpPr>
        <p:spPr bwMode="auto">
          <a:xfrm>
            <a:off x="2795724" y="1525308"/>
            <a:ext cx="1279570" cy="1899119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 sz="1800"/>
          </a:p>
        </p:txBody>
      </p:sp>
      <p:sp>
        <p:nvSpPr>
          <p:cNvPr id="39" name="Line 10">
            <a:extLst>
              <a:ext uri="{FF2B5EF4-FFF2-40B4-BE49-F238E27FC236}">
                <a16:creationId xmlns:a16="http://schemas.microsoft.com/office/drawing/2014/main" id="{ABA4AF5F-D003-429E-ABA4-564F64DEE065}"/>
              </a:ext>
            </a:extLst>
          </p:cNvPr>
          <p:cNvSpPr>
            <a:spLocks noChangeShapeType="1"/>
          </p:cNvSpPr>
          <p:nvPr/>
        </p:nvSpPr>
        <p:spPr bwMode="auto">
          <a:xfrm>
            <a:off x="3124764" y="1520459"/>
            <a:ext cx="1937402" cy="878779"/>
          </a:xfrm>
          <a:prstGeom prst="line">
            <a:avLst/>
          </a:prstGeom>
          <a:noFill/>
          <a:ln w="28575">
            <a:solidFill>
              <a:srgbClr val="C0000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 sz="1800"/>
          </a:p>
        </p:txBody>
      </p:sp>
      <p:sp>
        <p:nvSpPr>
          <p:cNvPr id="40" name="Line 8">
            <a:extLst>
              <a:ext uri="{FF2B5EF4-FFF2-40B4-BE49-F238E27FC236}">
                <a16:creationId xmlns:a16="http://schemas.microsoft.com/office/drawing/2014/main" id="{380E5107-E08C-4ED7-9182-E7E20195352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862695" y="1551636"/>
            <a:ext cx="1114628" cy="187726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 sz="1800"/>
          </a:p>
        </p:txBody>
      </p:sp>
      <p:sp>
        <p:nvSpPr>
          <p:cNvPr id="41" name="Line 8">
            <a:extLst>
              <a:ext uri="{FF2B5EF4-FFF2-40B4-BE49-F238E27FC236}">
                <a16:creationId xmlns:a16="http://schemas.microsoft.com/office/drawing/2014/main" id="{0B96BCF8-F47F-4957-948E-8CC371B9AC3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644648" y="2424554"/>
            <a:ext cx="699757" cy="1009064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 sz="1800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1F3D32C4-E7CA-4EBF-8475-870A64F89F9F}"/>
              </a:ext>
            </a:extLst>
          </p:cNvPr>
          <p:cNvCxnSpPr>
            <a:cxnSpLocks/>
          </p:cNvCxnSpPr>
          <p:nvPr/>
        </p:nvCxnSpPr>
        <p:spPr>
          <a:xfrm>
            <a:off x="4410710" y="1361257"/>
            <a:ext cx="0" cy="26916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Line 8">
            <a:extLst>
              <a:ext uri="{FF2B5EF4-FFF2-40B4-BE49-F238E27FC236}">
                <a16:creationId xmlns:a16="http://schemas.microsoft.com/office/drawing/2014/main" id="{719507EF-92EE-4032-B81C-B745F4BA49A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987129" y="1535931"/>
            <a:ext cx="831946" cy="85724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 sz="1800"/>
          </a:p>
        </p:txBody>
      </p:sp>
      <p:sp>
        <p:nvSpPr>
          <p:cNvPr id="46" name="Line 8">
            <a:extLst>
              <a:ext uri="{FF2B5EF4-FFF2-40B4-BE49-F238E27FC236}">
                <a16:creationId xmlns:a16="http://schemas.microsoft.com/office/drawing/2014/main" id="{2BB35585-DB05-49C0-A8E0-6090D46BA4BC}"/>
              </a:ext>
            </a:extLst>
          </p:cNvPr>
          <p:cNvSpPr>
            <a:spLocks noChangeShapeType="1"/>
          </p:cNvSpPr>
          <p:nvPr/>
        </p:nvSpPr>
        <p:spPr bwMode="auto">
          <a:xfrm>
            <a:off x="2824438" y="2456118"/>
            <a:ext cx="1173033" cy="952609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 sz="1800"/>
          </a:p>
        </p:txBody>
      </p:sp>
      <p:sp>
        <p:nvSpPr>
          <p:cNvPr id="47" name="Text Box 16">
            <a:extLst>
              <a:ext uri="{FF2B5EF4-FFF2-40B4-BE49-F238E27FC236}">
                <a16:creationId xmlns:a16="http://schemas.microsoft.com/office/drawing/2014/main" id="{338B6553-432E-48A7-A459-18F6577E6B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19857" y="3424427"/>
            <a:ext cx="114646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GB" altLang="en-US" sz="1800" dirty="0">
                <a:latin typeface="Times New Roman" panose="02020603050405020304" pitchFamily="18" charset="0"/>
              </a:rPr>
              <a:t>heartbeat</a:t>
            </a:r>
            <a:r>
              <a:rPr lang="en-US" altLang="en-US" sz="1800" dirty="0">
                <a:latin typeface="Times New Roman" panose="02020603050405020304" pitchFamily="18" charset="0"/>
              </a:rPr>
              <a:t>_</a:t>
            </a:r>
          </a:p>
          <a:p>
            <a:pPr eaLnBrk="1" hangingPunct="1"/>
            <a:r>
              <a:rPr lang="en-GB" altLang="en-US" sz="1800" dirty="0">
                <a:latin typeface="Times New Roman" panose="02020603050405020304" pitchFamily="18" charset="0"/>
              </a:rPr>
              <a:t>request</a:t>
            </a:r>
          </a:p>
        </p:txBody>
      </p:sp>
      <p:sp>
        <p:nvSpPr>
          <p:cNvPr id="48" name="Text Box 16">
            <a:extLst>
              <a:ext uri="{FF2B5EF4-FFF2-40B4-BE49-F238E27FC236}">
                <a16:creationId xmlns:a16="http://schemas.microsoft.com/office/drawing/2014/main" id="{3DB0CB7A-BCD6-4CDC-966D-F2473960DE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30938" y="3406621"/>
            <a:ext cx="114646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GB" altLang="en-US" sz="1800" dirty="0">
                <a:latin typeface="Times New Roman" panose="02020603050405020304" pitchFamily="18" charset="0"/>
              </a:rPr>
              <a:t>heartbeat_</a:t>
            </a:r>
          </a:p>
          <a:p>
            <a:pPr eaLnBrk="1" hangingPunct="1"/>
            <a:r>
              <a:rPr lang="en-GB" altLang="en-US" sz="1800" dirty="0">
                <a:latin typeface="Times New Roman" panose="02020603050405020304" pitchFamily="18" charset="0"/>
              </a:rPr>
              <a:t>reply</a:t>
            </a:r>
          </a:p>
        </p:txBody>
      </p:sp>
      <p:sp>
        <p:nvSpPr>
          <p:cNvPr id="49" name="Line 8">
            <a:extLst>
              <a:ext uri="{FF2B5EF4-FFF2-40B4-BE49-F238E27FC236}">
                <a16:creationId xmlns:a16="http://schemas.microsoft.com/office/drawing/2014/main" id="{8AFDD7A3-83E3-42E2-979D-3EDD38AB02C0}"/>
              </a:ext>
            </a:extLst>
          </p:cNvPr>
          <p:cNvSpPr>
            <a:spLocks noChangeShapeType="1"/>
          </p:cNvSpPr>
          <p:nvPr/>
        </p:nvSpPr>
        <p:spPr bwMode="auto">
          <a:xfrm>
            <a:off x="4621457" y="1518815"/>
            <a:ext cx="1204930" cy="877809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 sz="1800"/>
          </a:p>
        </p:txBody>
      </p:sp>
      <p:sp>
        <p:nvSpPr>
          <p:cNvPr id="50" name="Line 10">
            <a:extLst>
              <a:ext uri="{FF2B5EF4-FFF2-40B4-BE49-F238E27FC236}">
                <a16:creationId xmlns:a16="http://schemas.microsoft.com/office/drawing/2014/main" id="{B6634F9D-1F24-4692-9460-33525B5F19CD}"/>
              </a:ext>
            </a:extLst>
          </p:cNvPr>
          <p:cNvSpPr>
            <a:spLocks noChangeShapeType="1"/>
          </p:cNvSpPr>
          <p:nvPr/>
        </p:nvSpPr>
        <p:spPr bwMode="auto">
          <a:xfrm>
            <a:off x="4621457" y="1518816"/>
            <a:ext cx="1080497" cy="1930865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 sz="1800"/>
          </a:p>
        </p:txBody>
      </p:sp>
      <p:sp>
        <p:nvSpPr>
          <p:cNvPr id="53" name="Line 8">
            <a:extLst>
              <a:ext uri="{FF2B5EF4-FFF2-40B4-BE49-F238E27FC236}">
                <a16:creationId xmlns:a16="http://schemas.microsoft.com/office/drawing/2014/main" id="{0EC42265-F7E6-4AF4-A9FB-CA31A5A9C81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621458" y="2469502"/>
            <a:ext cx="1033272" cy="953547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 sz="1800"/>
          </a:p>
        </p:txBody>
      </p:sp>
      <p:sp>
        <p:nvSpPr>
          <p:cNvPr id="54" name="Line 8">
            <a:extLst>
              <a:ext uri="{FF2B5EF4-FFF2-40B4-BE49-F238E27FC236}">
                <a16:creationId xmlns:a16="http://schemas.microsoft.com/office/drawing/2014/main" id="{6FB11ED3-AF88-4CEF-9EE5-3CA4BC9D701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616307" y="1549994"/>
            <a:ext cx="1193491" cy="1867941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 sz="1800"/>
          </a:p>
        </p:txBody>
      </p:sp>
      <p:sp>
        <p:nvSpPr>
          <p:cNvPr id="56" name="Line 10">
            <a:extLst>
              <a:ext uri="{FF2B5EF4-FFF2-40B4-BE49-F238E27FC236}">
                <a16:creationId xmlns:a16="http://schemas.microsoft.com/office/drawing/2014/main" id="{9399272A-431F-4AE2-8981-C2D7AB1C2ED3}"/>
              </a:ext>
            </a:extLst>
          </p:cNvPr>
          <p:cNvSpPr>
            <a:spLocks noChangeShapeType="1"/>
          </p:cNvSpPr>
          <p:nvPr/>
        </p:nvSpPr>
        <p:spPr bwMode="auto">
          <a:xfrm>
            <a:off x="5832870" y="1549994"/>
            <a:ext cx="1127347" cy="1887071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 sz="1800"/>
          </a:p>
        </p:txBody>
      </p:sp>
      <p:sp>
        <p:nvSpPr>
          <p:cNvPr id="57" name="Line 8">
            <a:extLst>
              <a:ext uri="{FF2B5EF4-FFF2-40B4-BE49-F238E27FC236}">
                <a16:creationId xmlns:a16="http://schemas.microsoft.com/office/drawing/2014/main" id="{E1144759-739D-413E-9F54-79B74E0C30E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716058" y="1537741"/>
            <a:ext cx="1143889" cy="1894607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 sz="1800"/>
          </a:p>
        </p:txBody>
      </p:sp>
      <p:sp>
        <p:nvSpPr>
          <p:cNvPr id="61" name="Text Box 16">
            <a:extLst>
              <a:ext uri="{FF2B5EF4-FFF2-40B4-BE49-F238E27FC236}">
                <a16:creationId xmlns:a16="http://schemas.microsoft.com/office/drawing/2014/main" id="{F50317A2-9BA0-4C79-90DE-D2DEB0E40D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73221" y="3427879"/>
            <a:ext cx="114646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GB" altLang="en-US" sz="1800" dirty="0">
                <a:latin typeface="Times New Roman" panose="02020603050405020304" pitchFamily="18" charset="0"/>
              </a:rPr>
              <a:t>heartbeat_</a:t>
            </a:r>
          </a:p>
          <a:p>
            <a:pPr eaLnBrk="1" hangingPunct="1"/>
            <a:r>
              <a:rPr lang="en-GB" altLang="en-US" sz="1800" dirty="0">
                <a:latin typeface="Times New Roman" panose="02020603050405020304" pitchFamily="18" charset="0"/>
              </a:rPr>
              <a:t>request</a:t>
            </a:r>
          </a:p>
        </p:txBody>
      </p:sp>
      <p:sp>
        <p:nvSpPr>
          <p:cNvPr id="62" name="Text Box 16">
            <a:extLst>
              <a:ext uri="{FF2B5EF4-FFF2-40B4-BE49-F238E27FC236}">
                <a16:creationId xmlns:a16="http://schemas.microsoft.com/office/drawing/2014/main" id="{BB9AC79F-FE7E-464C-BF77-F2693A215E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84302" y="3410073"/>
            <a:ext cx="114646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GB" altLang="en-US" sz="1800" dirty="0">
                <a:latin typeface="Times New Roman" panose="02020603050405020304" pitchFamily="18" charset="0"/>
              </a:rPr>
              <a:t>heartbeat</a:t>
            </a:r>
            <a:r>
              <a:rPr lang="en-US" altLang="en-US" sz="1800" dirty="0">
                <a:latin typeface="Times New Roman" panose="02020603050405020304" pitchFamily="18" charset="0"/>
              </a:rPr>
              <a:t>_</a:t>
            </a:r>
          </a:p>
          <a:p>
            <a:pPr eaLnBrk="1" hangingPunct="1"/>
            <a:r>
              <a:rPr lang="en-GB" altLang="en-US" sz="1800" dirty="0">
                <a:latin typeface="Times New Roman" panose="02020603050405020304" pitchFamily="18" charset="0"/>
              </a:rPr>
              <a:t>reply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47656817-18F5-481C-8B11-A1F13F9A505D}"/>
              </a:ext>
            </a:extLst>
          </p:cNvPr>
          <p:cNvSpPr/>
          <p:nvPr/>
        </p:nvSpPr>
        <p:spPr>
          <a:xfrm>
            <a:off x="5928975" y="785194"/>
            <a:ext cx="61229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4</a:t>
            </a:r>
            <a:r>
              <a:rPr lang="el-GR" dirty="0"/>
              <a:t>Δ</a:t>
            </a:r>
            <a:endParaRPr lang="en-US" dirty="0"/>
          </a:p>
        </p:txBody>
      </p:sp>
      <p:sp>
        <p:nvSpPr>
          <p:cNvPr id="65" name="Left Brace 64">
            <a:extLst>
              <a:ext uri="{FF2B5EF4-FFF2-40B4-BE49-F238E27FC236}">
                <a16:creationId xmlns:a16="http://schemas.microsoft.com/office/drawing/2014/main" id="{C1CB22B6-F194-4493-8495-A2FC4D1709A4}"/>
              </a:ext>
            </a:extLst>
          </p:cNvPr>
          <p:cNvSpPr/>
          <p:nvPr/>
        </p:nvSpPr>
        <p:spPr>
          <a:xfrm rot="5400000">
            <a:off x="6114685" y="-376708"/>
            <a:ext cx="209357" cy="3414411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FEC6A939-75CE-4E64-ADAC-8EF9A0191D5A}"/>
              </a:ext>
            </a:extLst>
          </p:cNvPr>
          <p:cNvCxnSpPr>
            <a:cxnSpLocks/>
          </p:cNvCxnSpPr>
          <p:nvPr/>
        </p:nvCxnSpPr>
        <p:spPr>
          <a:xfrm>
            <a:off x="8001254" y="1370742"/>
            <a:ext cx="0" cy="26916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1" name="Picture 11" descr="bolt.png">
            <a:extLst>
              <a:ext uri="{FF2B5EF4-FFF2-40B4-BE49-F238E27FC236}">
                <a16:creationId xmlns:a16="http://schemas.microsoft.com/office/drawing/2014/main" id="{5A05B9F7-7EC0-4ED8-86B1-8C3EB16470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3142393" flipH="1">
            <a:off x="3893425" y="1694312"/>
            <a:ext cx="208092" cy="713096"/>
          </a:xfrm>
          <a:prstGeom prst="rect">
            <a:avLst/>
          </a:prstGeom>
        </p:spPr>
      </p:pic>
      <p:sp>
        <p:nvSpPr>
          <p:cNvPr id="52" name="Text Box 16">
            <a:extLst>
              <a:ext uri="{FF2B5EF4-FFF2-40B4-BE49-F238E27FC236}">
                <a16:creationId xmlns:a16="http://schemas.microsoft.com/office/drawing/2014/main" id="{4FD52E74-5AFF-493E-9669-B7AEBFE3D1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98352" y="4072410"/>
            <a:ext cx="122501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GB" altLang="en-US" sz="1800" dirty="0">
                <a:latin typeface="Times New Roman" panose="02020603050405020304" pitchFamily="18" charset="0"/>
              </a:rPr>
              <a:t>leader = p1</a:t>
            </a:r>
          </a:p>
        </p:txBody>
      </p:sp>
      <p:sp>
        <p:nvSpPr>
          <p:cNvPr id="59" name="Text Box 16">
            <a:extLst>
              <a:ext uri="{FF2B5EF4-FFF2-40B4-BE49-F238E27FC236}">
                <a16:creationId xmlns:a16="http://schemas.microsoft.com/office/drawing/2014/main" id="{82870818-41A5-414D-AB50-6C9D1D0287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9492" y="4034792"/>
            <a:ext cx="122501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GB" altLang="en-US" sz="1800" dirty="0">
                <a:latin typeface="Times New Roman" panose="02020603050405020304" pitchFamily="18" charset="0"/>
              </a:rPr>
              <a:t>leader = p1</a:t>
            </a:r>
          </a:p>
        </p:txBody>
      </p:sp>
      <p:sp>
        <p:nvSpPr>
          <p:cNvPr id="63" name="Text Box 16">
            <a:extLst>
              <a:ext uri="{FF2B5EF4-FFF2-40B4-BE49-F238E27FC236}">
                <a16:creationId xmlns:a16="http://schemas.microsoft.com/office/drawing/2014/main" id="{90CA3C4D-E5AA-42E8-A137-383E31E76E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3481" y="4103235"/>
            <a:ext cx="122501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GB" altLang="en-US" sz="1800" dirty="0">
                <a:latin typeface="Times New Roman" panose="02020603050405020304" pitchFamily="18" charset="0"/>
              </a:rPr>
              <a:t>leader = p1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21CAD20E-5A1C-4625-BA54-6B9CF962AFC4}"/>
              </a:ext>
            </a:extLst>
          </p:cNvPr>
          <p:cNvSpPr/>
          <p:nvPr/>
        </p:nvSpPr>
        <p:spPr>
          <a:xfrm>
            <a:off x="3247220" y="4027907"/>
            <a:ext cx="7681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altLang="en-US" sz="1800" dirty="0">
                <a:latin typeface="Times New Roman" panose="02020603050405020304" pitchFamily="18" charset="0"/>
              </a:rPr>
              <a:t>p1,p3:</a:t>
            </a:r>
            <a:endParaRPr lang="en-US" sz="1800" dirty="0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27D94C75-6C1C-4B2F-AD07-4B8D2F6851EE}"/>
              </a:ext>
            </a:extLst>
          </p:cNvPr>
          <p:cNvSpPr/>
          <p:nvPr/>
        </p:nvSpPr>
        <p:spPr>
          <a:xfrm>
            <a:off x="3527398" y="4334185"/>
            <a:ext cx="4796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altLang="en-US" sz="1800" dirty="0">
                <a:latin typeface="Times New Roman" panose="02020603050405020304" pitchFamily="18" charset="0"/>
              </a:rPr>
              <a:t>p2:</a:t>
            </a:r>
            <a:endParaRPr lang="en-US" sz="1800" dirty="0"/>
          </a:p>
        </p:txBody>
      </p:sp>
      <p:sp>
        <p:nvSpPr>
          <p:cNvPr id="69" name="Text Box 16">
            <a:extLst>
              <a:ext uri="{FF2B5EF4-FFF2-40B4-BE49-F238E27FC236}">
                <a16:creationId xmlns:a16="http://schemas.microsoft.com/office/drawing/2014/main" id="{FFA3F0E2-AAC2-4E2D-9585-71F2D5D662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9491" y="4327300"/>
            <a:ext cx="166423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GB" altLang="en-US" sz="1800" dirty="0">
                <a:latin typeface="Times New Roman" panose="02020603050405020304" pitchFamily="18" charset="0"/>
              </a:rPr>
              <a:t>leader = </a:t>
            </a:r>
            <a:r>
              <a:rPr lang="en-US" altLang="en-US" sz="1800" dirty="0">
                <a:latin typeface="Times New Roman" panose="02020603050405020304" pitchFamily="18" charset="0"/>
              </a:rPr>
              <a:t>p2</a:t>
            </a:r>
          </a:p>
          <a:p>
            <a:pPr eaLnBrk="1" hangingPunct="1"/>
            <a:r>
              <a:rPr lang="en-US" altLang="zh-CN" sz="1800" dirty="0">
                <a:latin typeface="Times New Roman" panose="02020603050405020304" pitchFamily="18" charset="0"/>
              </a:rPr>
              <a:t>s</a:t>
            </a:r>
            <a:r>
              <a:rPr lang="en-US" altLang="en-US" sz="1800" dirty="0">
                <a:latin typeface="Times New Roman" panose="02020603050405020304" pitchFamily="18" charset="0"/>
              </a:rPr>
              <a:t>uspected={p1}</a:t>
            </a:r>
            <a:endParaRPr lang="en-GB" altLang="en-US" sz="1800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4932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9" grpId="0" animBg="1"/>
      <p:bldP spid="50" grpId="0" animBg="1"/>
      <p:bldP spid="53" grpId="0" animBg="1"/>
      <p:bldP spid="54" grpId="0" animBg="1"/>
      <p:bldP spid="56" grpId="0" animBg="1"/>
      <p:bldP spid="57" grpId="0" animBg="1"/>
      <p:bldP spid="61" grpId="0"/>
      <p:bldP spid="62" grpId="0"/>
      <p:bldP spid="64" grpId="0"/>
      <p:bldP spid="65" grpId="0" animBg="1"/>
      <p:bldP spid="52" grpId="0"/>
      <p:bldP spid="59" grpId="0"/>
      <p:bldP spid="66" grpId="0"/>
      <p:bldP spid="68" grpId="0"/>
      <p:bldP spid="69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4AEBA-E99C-4355-BF43-0CA08E753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2-3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3B446E-FE8C-44F1-A01F-4C8EB12B84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we would prefer p2 to be the leader (though it may crash), give an eventual leader detection algorithm that additionally ensures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If p2 does not crash, then eventually p2 is elected as the leader by every correct process.</a:t>
            </a:r>
          </a:p>
        </p:txBody>
      </p:sp>
    </p:spTree>
    <p:extLst>
      <p:ext uri="{BB962C8B-B14F-4D97-AF65-F5344CB8AC3E}">
        <p14:creationId xmlns:p14="http://schemas.microsoft.com/office/powerpoint/2010/main" val="1280175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E80247-2BC8-4FAA-A964-437B4B41C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Local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5788F2-CE66-4B0E-9C4F-90D084B693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0757" y="744663"/>
            <a:ext cx="8420100" cy="381843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None/>
            </a:pPr>
            <a:r>
              <a:rPr lang="en-US" altLang="en-US" sz="2000" dirty="0">
                <a:ea typeface="ＭＳ Ｐゴシック" panose="020B0600070205080204" pitchFamily="34" charset="-128"/>
              </a:rPr>
              <a:t>Process p</a:t>
            </a:r>
            <a:r>
              <a:rPr lang="en-US" altLang="en-US" sz="2000" baseline="-25000" dirty="0">
                <a:ea typeface="ＭＳ Ｐゴシック" panose="020B0600070205080204" pitchFamily="34" charset="-128"/>
              </a:rPr>
              <a:t>i</a:t>
            </a:r>
            <a:r>
              <a:rPr lang="en-US" altLang="en-US" sz="2000" dirty="0">
                <a:ea typeface="ＭＳ Ｐゴシック" panose="020B0600070205080204" pitchFamily="34" charset="-128"/>
              </a:rPr>
              <a:t> computation proceeds in steps</a:t>
            </a:r>
          </a:p>
          <a:p>
            <a:pPr>
              <a:buFont typeface="Wingdings" panose="05000000000000000000" pitchFamily="2" charset="2"/>
              <a:buNone/>
            </a:pPr>
            <a:endParaRPr lang="en-US" altLang="en-US" sz="2000" dirty="0">
              <a:ea typeface="ＭＳ Ｐゴシック" panose="020B0600070205080204" pitchFamily="34" charset="-128"/>
            </a:endParaRP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2000" dirty="0">
                <a:ea typeface="ＭＳ Ｐゴシック" panose="020B0600070205080204" pitchFamily="34" charset="-128"/>
              </a:rPr>
              <a:t>Step: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1800" dirty="0">
                <a:ea typeface="ＭＳ Ｐゴシック" panose="020B0600070205080204" pitchFamily="34" charset="-128"/>
              </a:rPr>
              <a:t>1) Send event: put a message in </a:t>
            </a:r>
            <a:r>
              <a:rPr lang="en-US" altLang="en-US" sz="1800" dirty="0" err="1">
                <a:ea typeface="ＭＳ Ｐゴシック" panose="020B0600070205080204" pitchFamily="34" charset="-128"/>
              </a:rPr>
              <a:t>outbuf</a:t>
            </a:r>
            <a:r>
              <a:rPr lang="en-US" altLang="en-US" sz="1800" baseline="-25000" dirty="0" err="1">
                <a:ea typeface="ＭＳ Ｐゴシック" panose="020B0600070205080204" pitchFamily="34" charset="-128"/>
              </a:rPr>
              <a:t>i</a:t>
            </a:r>
            <a:r>
              <a:rPr lang="en-US" altLang="en-US" sz="1800" dirty="0">
                <a:ea typeface="ＭＳ Ｐゴシック" panose="020B0600070205080204" pitchFamily="34" charset="-128"/>
              </a:rPr>
              <a:t>[j], for every neighbor </a:t>
            </a:r>
            <a:r>
              <a:rPr lang="en-US" altLang="en-US" sz="1800" dirty="0" err="1">
                <a:ea typeface="ＭＳ Ｐゴシック" panose="020B0600070205080204" pitchFamily="34" charset="-128"/>
              </a:rPr>
              <a:t>p</a:t>
            </a:r>
            <a:r>
              <a:rPr lang="en-US" altLang="en-US" sz="1800" baseline="-25000" dirty="0" err="1">
                <a:ea typeface="ＭＳ Ｐゴシック" panose="020B0600070205080204" pitchFamily="34" charset="-128"/>
              </a:rPr>
              <a:t>j</a:t>
            </a:r>
            <a:r>
              <a:rPr lang="en-US" altLang="en-US" sz="1800" dirty="0">
                <a:ea typeface="ＭＳ Ｐゴシック" panose="020B0600070205080204" pitchFamily="34" charset="-128"/>
              </a:rPr>
              <a:t>  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1800" dirty="0">
                <a:ea typeface="ＭＳ Ｐゴシック" panose="020B0600070205080204" pitchFamily="34" charset="-128"/>
              </a:rPr>
              <a:t>2) Receive event: get messages m from </a:t>
            </a:r>
            <a:r>
              <a:rPr lang="en-US" altLang="en-US" sz="1800" dirty="0" err="1">
                <a:ea typeface="ＭＳ Ｐゴシック" panose="020B0600070205080204" pitchFamily="34" charset="-128"/>
              </a:rPr>
              <a:t>inbuf</a:t>
            </a:r>
            <a:r>
              <a:rPr lang="en-US" altLang="en-US" sz="1800" baseline="-25000" dirty="0" err="1">
                <a:ea typeface="ＭＳ Ｐゴシック" panose="020B0600070205080204" pitchFamily="34" charset="-128"/>
              </a:rPr>
              <a:t>i</a:t>
            </a:r>
            <a:r>
              <a:rPr lang="en-US" altLang="en-US" sz="1800" dirty="0">
                <a:ea typeface="ＭＳ Ｐゴシック" panose="020B0600070205080204" pitchFamily="34" charset="-128"/>
              </a:rPr>
              <a:t>[*]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1800" dirty="0">
                <a:ea typeface="ＭＳ Ｐゴシック" panose="020B0600070205080204" pitchFamily="34" charset="-128"/>
              </a:rPr>
              <a:t>3) Computation event: Perform local computation </a:t>
            </a:r>
            <a:r>
              <a:rPr lang="en-US" altLang="en-US" sz="1800" dirty="0">
                <a:ea typeface="ＭＳ Ｐゴシック" panose="020B0600070205080204" pitchFamily="34" charset="-128"/>
                <a:sym typeface="Wingdings" panose="05000000000000000000" pitchFamily="2" charset="2"/>
              </a:rPr>
              <a:t> Change state</a:t>
            </a:r>
          </a:p>
          <a:p>
            <a:pPr>
              <a:buFont typeface="Wingdings" panose="05000000000000000000" pitchFamily="2" charset="2"/>
              <a:buNone/>
            </a:pPr>
            <a:endParaRPr lang="en-US" altLang="en-US" sz="1800" dirty="0">
              <a:ea typeface="ＭＳ Ｐゴシック" panose="020B0600070205080204" pitchFamily="34" charset="-128"/>
              <a:sym typeface="Wingdings" panose="05000000000000000000" pitchFamily="2" charset="2"/>
            </a:endParaRP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1800" dirty="0">
                <a:ea typeface="ＭＳ Ｐゴシック" panose="020B0600070205080204" pitchFamily="34" charset="-128"/>
                <a:sym typeface="Wingdings" panose="05000000000000000000" pitchFamily="2" charset="2"/>
              </a:rPr>
              <a:t>Local state changes from current state S to new state S' as S' = f(</a:t>
            </a:r>
            <a:r>
              <a:rPr lang="en-US" altLang="en-US" sz="1800" dirty="0" err="1">
                <a:ea typeface="ＭＳ Ｐゴシック" panose="020B0600070205080204" pitchFamily="34" charset="-128"/>
                <a:sym typeface="Wingdings" panose="05000000000000000000" pitchFamily="2" charset="2"/>
              </a:rPr>
              <a:t>S,</a:t>
            </a:r>
            <a:r>
              <a:rPr lang="en-US" altLang="en-US" sz="1800" dirty="0" err="1">
                <a:ea typeface="ＭＳ Ｐゴシック" panose="020B0600070205080204" pitchFamily="34" charset="-128"/>
              </a:rPr>
              <a:t>m</a:t>
            </a:r>
            <a:r>
              <a:rPr lang="en-US" altLang="en-US" sz="1800" dirty="0">
                <a:ea typeface="ＭＳ Ｐゴシック" panose="020B0600070205080204" pitchFamily="34" charset="-128"/>
                <a:sym typeface="Wingdings" panose="05000000000000000000" pitchFamily="2" charset="2"/>
              </a:rPr>
              <a:t>) </a:t>
            </a:r>
            <a:endParaRPr lang="en-US" altLang="en-US" sz="1500" dirty="0">
              <a:ea typeface="ＭＳ Ｐゴシック" panose="020B0600070205080204" pitchFamily="34" charset="-128"/>
              <a:sym typeface="Wingdings" panose="05000000000000000000" pitchFamily="2" charset="2"/>
            </a:endParaRPr>
          </a:p>
        </p:txBody>
      </p:sp>
      <p:sp>
        <p:nvSpPr>
          <p:cNvPr id="56324" name="Slide Number Placeholder 3">
            <a:extLst>
              <a:ext uri="{FF2B5EF4-FFF2-40B4-BE49-F238E27FC236}">
                <a16:creationId xmlns:a16="http://schemas.microsoft.com/office/drawing/2014/main" id="{396E1FCF-3055-4375-A387-FCA397DDF6A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557213" indent="-2143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857250" indent="-1714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200150" indent="-1714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1543050" indent="-1714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99D1A954-4BE9-40A1-ABEA-8E760BAE3E82}" type="slidenum">
              <a:rPr lang="fr-FR" altLang="en-US">
                <a:solidFill>
                  <a:schemeClr val="bg2"/>
                </a:solidFill>
                <a:latin typeface="Eurostile LT Std"/>
              </a:rPr>
              <a:pPr eaLnBrk="1" hangingPunct="1"/>
              <a:t>6</a:t>
            </a:fld>
            <a:endParaRPr lang="fr-FR" altLang="en-US">
              <a:solidFill>
                <a:schemeClr val="bg2"/>
              </a:solidFill>
              <a:latin typeface="Eurostile LT Std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D5EB6C1-1EC2-4A5D-A1F3-00E4737FE93F}"/>
              </a:ext>
            </a:extLst>
          </p:cNvPr>
          <p:cNvGrpSpPr/>
          <p:nvPr/>
        </p:nvGrpSpPr>
        <p:grpSpPr>
          <a:xfrm>
            <a:off x="3333018" y="4024010"/>
            <a:ext cx="2070246" cy="778467"/>
            <a:chOff x="3333018" y="4263097"/>
            <a:chExt cx="2070246" cy="778467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6689B9A2-ECFD-4182-925C-FB98CCE6A667}"/>
                </a:ext>
              </a:extLst>
            </p:cNvPr>
            <p:cNvSpPr/>
            <p:nvPr/>
          </p:nvSpPr>
          <p:spPr bwMode="auto">
            <a:xfrm>
              <a:off x="3423585" y="4672151"/>
              <a:ext cx="142875" cy="112514"/>
            </a:xfrm>
            <a:prstGeom prst="ellipse">
              <a:avLst/>
            </a:prstGeom>
            <a:solidFill>
              <a:srgbClr val="4F81BD"/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>
              <a:defPPr>
                <a:defRPr lang="en-US"/>
              </a:defPPr>
              <a:lvl1pPr algn="l" defTabSz="457200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pitchFamily="-106" charset="0"/>
                  <a:ea typeface="ＭＳ Ｐゴシック" pitchFamily="-106" charset="-128"/>
                  <a:cs typeface="ＭＳ Ｐゴシック" pitchFamily="-106" charset="-128"/>
                </a:defRPr>
              </a:lvl1pPr>
              <a:lvl2pPr marL="457200" algn="l" defTabSz="457200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pitchFamily="-106" charset="0"/>
                  <a:ea typeface="ＭＳ Ｐゴシック" pitchFamily="-106" charset="-128"/>
                  <a:cs typeface="ＭＳ Ｐゴシック" pitchFamily="-106" charset="-128"/>
                </a:defRPr>
              </a:lvl2pPr>
              <a:lvl3pPr marL="914400" algn="l" defTabSz="457200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pitchFamily="-106" charset="0"/>
                  <a:ea typeface="ＭＳ Ｐゴシック" pitchFamily="-106" charset="-128"/>
                  <a:cs typeface="ＭＳ Ｐゴシック" pitchFamily="-106" charset="-128"/>
                </a:defRPr>
              </a:lvl3pPr>
              <a:lvl4pPr marL="1371600" algn="l" defTabSz="457200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pitchFamily="-106" charset="0"/>
                  <a:ea typeface="ＭＳ Ｐゴシック" pitchFamily="-106" charset="-128"/>
                  <a:cs typeface="ＭＳ Ｐゴシック" pitchFamily="-106" charset="-128"/>
                </a:defRPr>
              </a:lvl4pPr>
              <a:lvl5pPr marL="1828800" algn="l" defTabSz="457200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pitchFamily="-106" charset="0"/>
                  <a:ea typeface="ＭＳ Ｐゴシック" pitchFamily="-106" charset="-128"/>
                  <a:cs typeface="ＭＳ Ｐゴシック" pitchFamily="-106" charset="-128"/>
                </a:defRPr>
              </a:lvl5pPr>
              <a:lvl6pPr marL="2286000" algn="l" defTabSz="457200" rtl="0" eaLnBrk="1" latinLnBrk="0" hangingPunct="1">
                <a:defRPr sz="2400" kern="1200">
                  <a:solidFill>
                    <a:schemeClr val="tx1"/>
                  </a:solidFill>
                  <a:latin typeface="Arial" pitchFamily="-106" charset="0"/>
                  <a:ea typeface="ＭＳ Ｐゴシック" pitchFamily="-106" charset="-128"/>
                  <a:cs typeface="ＭＳ Ｐゴシック" pitchFamily="-106" charset="-128"/>
                </a:defRPr>
              </a:lvl6pPr>
              <a:lvl7pPr marL="2743200" algn="l" defTabSz="457200" rtl="0" eaLnBrk="1" latinLnBrk="0" hangingPunct="1">
                <a:defRPr sz="2400" kern="1200">
                  <a:solidFill>
                    <a:schemeClr val="tx1"/>
                  </a:solidFill>
                  <a:latin typeface="Arial" pitchFamily="-106" charset="0"/>
                  <a:ea typeface="ＭＳ Ｐゴシック" pitchFamily="-106" charset="-128"/>
                  <a:cs typeface="ＭＳ Ｐゴシック" pitchFamily="-106" charset="-128"/>
                </a:defRPr>
              </a:lvl7pPr>
              <a:lvl8pPr marL="3200400" algn="l" defTabSz="457200" rtl="0" eaLnBrk="1" latinLnBrk="0" hangingPunct="1">
                <a:defRPr sz="2400" kern="1200">
                  <a:solidFill>
                    <a:schemeClr val="tx1"/>
                  </a:solidFill>
                  <a:latin typeface="Arial" pitchFamily="-106" charset="0"/>
                  <a:ea typeface="ＭＳ Ｐゴシック" pitchFamily="-106" charset="-128"/>
                  <a:cs typeface="ＭＳ Ｐゴシック" pitchFamily="-106" charset="-128"/>
                </a:defRPr>
              </a:lvl8pPr>
              <a:lvl9pPr marL="3657600" algn="l" defTabSz="457200" rtl="0" eaLnBrk="1" latinLnBrk="0" hangingPunct="1">
                <a:defRPr sz="2400" kern="1200">
                  <a:solidFill>
                    <a:schemeClr val="tx1"/>
                  </a:solidFill>
                  <a:latin typeface="Arial" pitchFamily="-106" charset="0"/>
                  <a:ea typeface="ＭＳ Ｐゴシック" pitchFamily="-106" charset="-128"/>
                  <a:cs typeface="ＭＳ Ｐゴシック" pitchFamily="-106" charset="-128"/>
                </a:defRPr>
              </a:lvl9pPr>
            </a:lstStyle>
            <a:p>
              <a:pPr>
                <a:defRPr/>
              </a:pPr>
              <a:endParaRPr lang="en-US" sz="1400" kern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19C4520-AF0A-46F8-AE39-BB63CFDAF7E5}"/>
                </a:ext>
              </a:extLst>
            </p:cNvPr>
            <p:cNvSpPr/>
            <p:nvPr/>
          </p:nvSpPr>
          <p:spPr bwMode="auto">
            <a:xfrm>
              <a:off x="3922723" y="4667686"/>
              <a:ext cx="144065" cy="112514"/>
            </a:xfrm>
            <a:prstGeom prst="ellipse">
              <a:avLst/>
            </a:prstGeom>
            <a:solidFill>
              <a:srgbClr val="4F81BD"/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>
              <a:defPPr>
                <a:defRPr lang="en-US"/>
              </a:defPPr>
              <a:lvl1pPr algn="l" defTabSz="457200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pitchFamily="-106" charset="0"/>
                  <a:ea typeface="ＭＳ Ｐゴシック" pitchFamily="-106" charset="-128"/>
                  <a:cs typeface="ＭＳ Ｐゴシック" pitchFamily="-106" charset="-128"/>
                </a:defRPr>
              </a:lvl1pPr>
              <a:lvl2pPr marL="457200" algn="l" defTabSz="457200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pitchFamily="-106" charset="0"/>
                  <a:ea typeface="ＭＳ Ｐゴシック" pitchFamily="-106" charset="-128"/>
                  <a:cs typeface="ＭＳ Ｐゴシック" pitchFamily="-106" charset="-128"/>
                </a:defRPr>
              </a:lvl2pPr>
              <a:lvl3pPr marL="914400" algn="l" defTabSz="457200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pitchFamily="-106" charset="0"/>
                  <a:ea typeface="ＭＳ Ｐゴシック" pitchFamily="-106" charset="-128"/>
                  <a:cs typeface="ＭＳ Ｐゴシック" pitchFamily="-106" charset="-128"/>
                </a:defRPr>
              </a:lvl3pPr>
              <a:lvl4pPr marL="1371600" algn="l" defTabSz="457200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pitchFamily="-106" charset="0"/>
                  <a:ea typeface="ＭＳ Ｐゴシック" pitchFamily="-106" charset="-128"/>
                  <a:cs typeface="ＭＳ Ｐゴシック" pitchFamily="-106" charset="-128"/>
                </a:defRPr>
              </a:lvl4pPr>
              <a:lvl5pPr marL="1828800" algn="l" defTabSz="457200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pitchFamily="-106" charset="0"/>
                  <a:ea typeface="ＭＳ Ｐゴシック" pitchFamily="-106" charset="-128"/>
                  <a:cs typeface="ＭＳ Ｐゴシック" pitchFamily="-106" charset="-128"/>
                </a:defRPr>
              </a:lvl5pPr>
              <a:lvl6pPr marL="2286000" algn="l" defTabSz="457200" rtl="0" eaLnBrk="1" latinLnBrk="0" hangingPunct="1">
                <a:defRPr sz="2400" kern="1200">
                  <a:solidFill>
                    <a:schemeClr val="tx1"/>
                  </a:solidFill>
                  <a:latin typeface="Arial" pitchFamily="-106" charset="0"/>
                  <a:ea typeface="ＭＳ Ｐゴシック" pitchFamily="-106" charset="-128"/>
                  <a:cs typeface="ＭＳ Ｐゴシック" pitchFamily="-106" charset="-128"/>
                </a:defRPr>
              </a:lvl6pPr>
              <a:lvl7pPr marL="2743200" algn="l" defTabSz="457200" rtl="0" eaLnBrk="1" latinLnBrk="0" hangingPunct="1">
                <a:defRPr sz="2400" kern="1200">
                  <a:solidFill>
                    <a:schemeClr val="tx1"/>
                  </a:solidFill>
                  <a:latin typeface="Arial" pitchFamily="-106" charset="0"/>
                  <a:ea typeface="ＭＳ Ｐゴシック" pitchFamily="-106" charset="-128"/>
                  <a:cs typeface="ＭＳ Ｐゴシック" pitchFamily="-106" charset="-128"/>
                </a:defRPr>
              </a:lvl7pPr>
              <a:lvl8pPr marL="3200400" algn="l" defTabSz="457200" rtl="0" eaLnBrk="1" latinLnBrk="0" hangingPunct="1">
                <a:defRPr sz="2400" kern="1200">
                  <a:solidFill>
                    <a:schemeClr val="tx1"/>
                  </a:solidFill>
                  <a:latin typeface="Arial" pitchFamily="-106" charset="0"/>
                  <a:ea typeface="ＭＳ Ｐゴシック" pitchFamily="-106" charset="-128"/>
                  <a:cs typeface="ＭＳ Ｐゴシック" pitchFamily="-106" charset="-128"/>
                </a:defRPr>
              </a:lvl8pPr>
              <a:lvl9pPr marL="3657600" algn="l" defTabSz="457200" rtl="0" eaLnBrk="1" latinLnBrk="0" hangingPunct="1">
                <a:defRPr sz="2400" kern="1200">
                  <a:solidFill>
                    <a:schemeClr val="tx1"/>
                  </a:solidFill>
                  <a:latin typeface="Arial" pitchFamily="-106" charset="0"/>
                  <a:ea typeface="ＭＳ Ｐゴシック" pitchFamily="-106" charset="-128"/>
                  <a:cs typeface="ＭＳ Ｐゴシック" pitchFamily="-106" charset="-128"/>
                </a:defRPr>
              </a:lvl9pPr>
            </a:lstStyle>
            <a:p>
              <a:pPr>
                <a:defRPr/>
              </a:pPr>
              <a:endParaRPr lang="en-US" sz="1400" kern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C7137990-8206-4160-8DB8-353F5E9E04A9}"/>
                </a:ext>
              </a:extLst>
            </p:cNvPr>
            <p:cNvSpPr/>
            <p:nvPr/>
          </p:nvSpPr>
          <p:spPr bwMode="auto">
            <a:xfrm>
              <a:off x="4484353" y="4667686"/>
              <a:ext cx="144065" cy="112514"/>
            </a:xfrm>
            <a:prstGeom prst="ellipse">
              <a:avLst/>
            </a:prstGeom>
            <a:solidFill>
              <a:srgbClr val="4F81BD"/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>
              <a:defPPr>
                <a:defRPr lang="en-US"/>
              </a:defPPr>
              <a:lvl1pPr algn="l" defTabSz="457200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pitchFamily="-106" charset="0"/>
                  <a:ea typeface="ＭＳ Ｐゴシック" pitchFamily="-106" charset="-128"/>
                  <a:cs typeface="ＭＳ Ｐゴシック" pitchFamily="-106" charset="-128"/>
                </a:defRPr>
              </a:lvl1pPr>
              <a:lvl2pPr marL="457200" algn="l" defTabSz="457200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pitchFamily="-106" charset="0"/>
                  <a:ea typeface="ＭＳ Ｐゴシック" pitchFamily="-106" charset="-128"/>
                  <a:cs typeface="ＭＳ Ｐゴシック" pitchFamily="-106" charset="-128"/>
                </a:defRPr>
              </a:lvl2pPr>
              <a:lvl3pPr marL="914400" algn="l" defTabSz="457200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pitchFamily="-106" charset="0"/>
                  <a:ea typeface="ＭＳ Ｐゴシック" pitchFamily="-106" charset="-128"/>
                  <a:cs typeface="ＭＳ Ｐゴシック" pitchFamily="-106" charset="-128"/>
                </a:defRPr>
              </a:lvl3pPr>
              <a:lvl4pPr marL="1371600" algn="l" defTabSz="457200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pitchFamily="-106" charset="0"/>
                  <a:ea typeface="ＭＳ Ｐゴシック" pitchFamily="-106" charset="-128"/>
                  <a:cs typeface="ＭＳ Ｐゴシック" pitchFamily="-106" charset="-128"/>
                </a:defRPr>
              </a:lvl4pPr>
              <a:lvl5pPr marL="1828800" algn="l" defTabSz="457200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pitchFamily="-106" charset="0"/>
                  <a:ea typeface="ＭＳ Ｐゴシック" pitchFamily="-106" charset="-128"/>
                  <a:cs typeface="ＭＳ Ｐゴシック" pitchFamily="-106" charset="-128"/>
                </a:defRPr>
              </a:lvl5pPr>
              <a:lvl6pPr marL="2286000" algn="l" defTabSz="457200" rtl="0" eaLnBrk="1" latinLnBrk="0" hangingPunct="1">
                <a:defRPr sz="2400" kern="1200">
                  <a:solidFill>
                    <a:schemeClr val="tx1"/>
                  </a:solidFill>
                  <a:latin typeface="Arial" pitchFamily="-106" charset="0"/>
                  <a:ea typeface="ＭＳ Ｐゴシック" pitchFamily="-106" charset="-128"/>
                  <a:cs typeface="ＭＳ Ｐゴシック" pitchFamily="-106" charset="-128"/>
                </a:defRPr>
              </a:lvl6pPr>
              <a:lvl7pPr marL="2743200" algn="l" defTabSz="457200" rtl="0" eaLnBrk="1" latinLnBrk="0" hangingPunct="1">
                <a:defRPr sz="2400" kern="1200">
                  <a:solidFill>
                    <a:schemeClr val="tx1"/>
                  </a:solidFill>
                  <a:latin typeface="Arial" pitchFamily="-106" charset="0"/>
                  <a:ea typeface="ＭＳ Ｐゴシック" pitchFamily="-106" charset="-128"/>
                  <a:cs typeface="ＭＳ Ｐゴシック" pitchFamily="-106" charset="-128"/>
                </a:defRPr>
              </a:lvl7pPr>
              <a:lvl8pPr marL="3200400" algn="l" defTabSz="457200" rtl="0" eaLnBrk="1" latinLnBrk="0" hangingPunct="1">
                <a:defRPr sz="2400" kern="1200">
                  <a:solidFill>
                    <a:schemeClr val="tx1"/>
                  </a:solidFill>
                  <a:latin typeface="Arial" pitchFamily="-106" charset="0"/>
                  <a:ea typeface="ＭＳ Ｐゴシック" pitchFamily="-106" charset="-128"/>
                  <a:cs typeface="ＭＳ Ｐゴシック" pitchFamily="-106" charset="-128"/>
                </a:defRPr>
              </a:lvl8pPr>
              <a:lvl9pPr marL="3657600" algn="l" defTabSz="457200" rtl="0" eaLnBrk="1" latinLnBrk="0" hangingPunct="1">
                <a:defRPr sz="2400" kern="1200">
                  <a:solidFill>
                    <a:schemeClr val="tx1"/>
                  </a:solidFill>
                  <a:latin typeface="Arial" pitchFamily="-106" charset="0"/>
                  <a:ea typeface="ＭＳ Ｐゴシック" pitchFamily="-106" charset="-128"/>
                  <a:cs typeface="ＭＳ Ｐゴシック" pitchFamily="-106" charset="-128"/>
                </a:defRPr>
              </a:lvl9pPr>
            </a:lstStyle>
            <a:p>
              <a:pPr>
                <a:defRPr/>
              </a:pPr>
              <a:endParaRPr lang="en-US" sz="1400" kern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2273D9C9-6DDE-4C3C-8172-D548EA5B9CD9}"/>
                </a:ext>
              </a:extLst>
            </p:cNvPr>
            <p:cNvSpPr/>
            <p:nvPr/>
          </p:nvSpPr>
          <p:spPr bwMode="auto">
            <a:xfrm>
              <a:off x="5057537" y="4667686"/>
              <a:ext cx="142875" cy="112514"/>
            </a:xfrm>
            <a:prstGeom prst="ellipse">
              <a:avLst/>
            </a:prstGeom>
            <a:solidFill>
              <a:srgbClr val="4F81BD"/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>
              <a:defPPr>
                <a:defRPr lang="en-US"/>
              </a:defPPr>
              <a:lvl1pPr algn="l" defTabSz="457200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pitchFamily="-106" charset="0"/>
                  <a:ea typeface="ＭＳ Ｐゴシック" pitchFamily="-106" charset="-128"/>
                  <a:cs typeface="ＭＳ Ｐゴシック" pitchFamily="-106" charset="-128"/>
                </a:defRPr>
              </a:lvl1pPr>
              <a:lvl2pPr marL="457200" algn="l" defTabSz="457200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pitchFamily="-106" charset="0"/>
                  <a:ea typeface="ＭＳ Ｐゴシック" pitchFamily="-106" charset="-128"/>
                  <a:cs typeface="ＭＳ Ｐゴシック" pitchFamily="-106" charset="-128"/>
                </a:defRPr>
              </a:lvl2pPr>
              <a:lvl3pPr marL="914400" algn="l" defTabSz="457200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pitchFamily="-106" charset="0"/>
                  <a:ea typeface="ＭＳ Ｐゴシック" pitchFamily="-106" charset="-128"/>
                  <a:cs typeface="ＭＳ Ｐゴシック" pitchFamily="-106" charset="-128"/>
                </a:defRPr>
              </a:lvl3pPr>
              <a:lvl4pPr marL="1371600" algn="l" defTabSz="457200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pitchFamily="-106" charset="0"/>
                  <a:ea typeface="ＭＳ Ｐゴシック" pitchFamily="-106" charset="-128"/>
                  <a:cs typeface="ＭＳ Ｐゴシック" pitchFamily="-106" charset="-128"/>
                </a:defRPr>
              </a:lvl4pPr>
              <a:lvl5pPr marL="1828800" algn="l" defTabSz="457200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pitchFamily="-106" charset="0"/>
                  <a:ea typeface="ＭＳ Ｐゴシック" pitchFamily="-106" charset="-128"/>
                  <a:cs typeface="ＭＳ Ｐゴシック" pitchFamily="-106" charset="-128"/>
                </a:defRPr>
              </a:lvl5pPr>
              <a:lvl6pPr marL="2286000" algn="l" defTabSz="457200" rtl="0" eaLnBrk="1" latinLnBrk="0" hangingPunct="1">
                <a:defRPr sz="2400" kern="1200">
                  <a:solidFill>
                    <a:schemeClr val="tx1"/>
                  </a:solidFill>
                  <a:latin typeface="Arial" pitchFamily="-106" charset="0"/>
                  <a:ea typeface="ＭＳ Ｐゴシック" pitchFamily="-106" charset="-128"/>
                  <a:cs typeface="ＭＳ Ｐゴシック" pitchFamily="-106" charset="-128"/>
                </a:defRPr>
              </a:lvl6pPr>
              <a:lvl7pPr marL="2743200" algn="l" defTabSz="457200" rtl="0" eaLnBrk="1" latinLnBrk="0" hangingPunct="1">
                <a:defRPr sz="2400" kern="1200">
                  <a:solidFill>
                    <a:schemeClr val="tx1"/>
                  </a:solidFill>
                  <a:latin typeface="Arial" pitchFamily="-106" charset="0"/>
                  <a:ea typeface="ＭＳ Ｐゴシック" pitchFamily="-106" charset="-128"/>
                  <a:cs typeface="ＭＳ Ｐゴシック" pitchFamily="-106" charset="-128"/>
                </a:defRPr>
              </a:lvl7pPr>
              <a:lvl8pPr marL="3200400" algn="l" defTabSz="457200" rtl="0" eaLnBrk="1" latinLnBrk="0" hangingPunct="1">
                <a:defRPr sz="2400" kern="1200">
                  <a:solidFill>
                    <a:schemeClr val="tx1"/>
                  </a:solidFill>
                  <a:latin typeface="Arial" pitchFamily="-106" charset="0"/>
                  <a:ea typeface="ＭＳ Ｐゴシック" pitchFamily="-106" charset="-128"/>
                  <a:cs typeface="ＭＳ Ｐゴシック" pitchFamily="-106" charset="-128"/>
                </a:defRPr>
              </a:lvl8pPr>
              <a:lvl9pPr marL="3657600" algn="l" defTabSz="457200" rtl="0" eaLnBrk="1" latinLnBrk="0" hangingPunct="1">
                <a:defRPr sz="2400" kern="1200">
                  <a:solidFill>
                    <a:schemeClr val="tx1"/>
                  </a:solidFill>
                  <a:latin typeface="Arial" pitchFamily="-106" charset="0"/>
                  <a:ea typeface="ＭＳ Ｐゴシック" pitchFamily="-106" charset="-128"/>
                  <a:cs typeface="ＭＳ Ｐゴシック" pitchFamily="-106" charset="-128"/>
                </a:defRPr>
              </a:lvl9pPr>
            </a:lstStyle>
            <a:p>
              <a:pPr>
                <a:defRPr/>
              </a:pPr>
              <a:endParaRPr lang="en-US" sz="1400" kern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3" name="TextBox 398">
              <a:extLst>
                <a:ext uri="{FF2B5EF4-FFF2-40B4-BE49-F238E27FC236}">
                  <a16:creationId xmlns:a16="http://schemas.microsoft.com/office/drawing/2014/main" id="{B6048BA8-11C6-4A91-9151-CC2715A8160D}"/>
                </a:ext>
              </a:extLst>
            </p:cNvPr>
            <p:cNvSpPr txBox="1"/>
            <p:nvPr/>
          </p:nvSpPr>
          <p:spPr bwMode="auto">
            <a:xfrm>
              <a:off x="3504378" y="4452481"/>
              <a:ext cx="427434" cy="307777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defPPr>
                <a:defRPr lang="en-US"/>
              </a:defPPr>
              <a:lvl1pPr algn="l" defTabSz="457200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pitchFamily="-106" charset="0"/>
                  <a:ea typeface="ＭＳ Ｐゴシック" pitchFamily="-106" charset="-128"/>
                  <a:cs typeface="ＭＳ Ｐゴシック" pitchFamily="-106" charset="-128"/>
                </a:defRPr>
              </a:lvl1pPr>
              <a:lvl2pPr marL="457200" algn="l" defTabSz="457200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pitchFamily="-106" charset="0"/>
                  <a:ea typeface="ＭＳ Ｐゴシック" pitchFamily="-106" charset="-128"/>
                  <a:cs typeface="ＭＳ Ｐゴシック" pitchFamily="-106" charset="-128"/>
                </a:defRPr>
              </a:lvl2pPr>
              <a:lvl3pPr marL="914400" algn="l" defTabSz="457200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pitchFamily="-106" charset="0"/>
                  <a:ea typeface="ＭＳ Ｐゴシック" pitchFamily="-106" charset="-128"/>
                  <a:cs typeface="ＭＳ Ｐゴシック" pitchFamily="-106" charset="-128"/>
                </a:defRPr>
              </a:lvl3pPr>
              <a:lvl4pPr marL="1371600" algn="l" defTabSz="457200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pitchFamily="-106" charset="0"/>
                  <a:ea typeface="ＭＳ Ｐゴシック" pitchFamily="-106" charset="-128"/>
                  <a:cs typeface="ＭＳ Ｐゴシック" pitchFamily="-106" charset="-128"/>
                </a:defRPr>
              </a:lvl4pPr>
              <a:lvl5pPr marL="1828800" algn="l" defTabSz="457200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pitchFamily="-106" charset="0"/>
                  <a:ea typeface="ＭＳ Ｐゴシック" pitchFamily="-106" charset="-128"/>
                  <a:cs typeface="ＭＳ Ｐゴシック" pitchFamily="-106" charset="-128"/>
                </a:defRPr>
              </a:lvl5pPr>
              <a:lvl6pPr marL="2286000" algn="l" defTabSz="457200" rtl="0" eaLnBrk="1" latinLnBrk="0" hangingPunct="1">
                <a:defRPr sz="2400" kern="1200">
                  <a:solidFill>
                    <a:schemeClr val="tx1"/>
                  </a:solidFill>
                  <a:latin typeface="Arial" pitchFamily="-106" charset="0"/>
                  <a:ea typeface="ＭＳ Ｐゴシック" pitchFamily="-106" charset="-128"/>
                  <a:cs typeface="ＭＳ Ｐゴシック" pitchFamily="-106" charset="-128"/>
                </a:defRPr>
              </a:lvl6pPr>
              <a:lvl7pPr marL="2743200" algn="l" defTabSz="457200" rtl="0" eaLnBrk="1" latinLnBrk="0" hangingPunct="1">
                <a:defRPr sz="2400" kern="1200">
                  <a:solidFill>
                    <a:schemeClr val="tx1"/>
                  </a:solidFill>
                  <a:latin typeface="Arial" pitchFamily="-106" charset="0"/>
                  <a:ea typeface="ＭＳ Ｐゴシック" pitchFamily="-106" charset="-128"/>
                  <a:cs typeface="ＭＳ Ｐゴシック" pitchFamily="-106" charset="-128"/>
                </a:defRPr>
              </a:lvl7pPr>
              <a:lvl8pPr marL="3200400" algn="l" defTabSz="457200" rtl="0" eaLnBrk="1" latinLnBrk="0" hangingPunct="1">
                <a:defRPr sz="2400" kern="1200">
                  <a:solidFill>
                    <a:schemeClr val="tx1"/>
                  </a:solidFill>
                  <a:latin typeface="Arial" pitchFamily="-106" charset="0"/>
                  <a:ea typeface="ＭＳ Ｐゴシック" pitchFamily="-106" charset="-128"/>
                  <a:cs typeface="ＭＳ Ｐゴシック" pitchFamily="-106" charset="-128"/>
                </a:defRPr>
              </a:lvl8pPr>
              <a:lvl9pPr marL="3657600" algn="l" defTabSz="457200" rtl="0" eaLnBrk="1" latinLnBrk="0" hangingPunct="1">
                <a:defRPr sz="2400" kern="1200">
                  <a:solidFill>
                    <a:schemeClr val="tx1"/>
                  </a:solidFill>
                  <a:latin typeface="Arial" pitchFamily="-106" charset="0"/>
                  <a:ea typeface="ＭＳ Ｐゴシック" pitchFamily="-106" charset="-128"/>
                  <a:cs typeface="ＭＳ Ｐゴシック" pitchFamily="-106" charset="-128"/>
                </a:defRPr>
              </a:lvl9pPr>
            </a:lstStyle>
            <a:p>
              <a:pPr>
                <a:defRPr/>
              </a:pPr>
              <a:r>
                <a:rPr lang="en-US" altLang="zh-CN" sz="1400" i="1" kern="0" dirty="0">
                  <a:solidFill>
                    <a:prstClr val="black"/>
                  </a:solidFill>
                  <a:latin typeface="Calibri"/>
                  <a:ea typeface="宋体"/>
                </a:rPr>
                <a:t>m</a:t>
              </a:r>
              <a:r>
                <a:rPr lang="en-US" altLang="zh-CN" sz="1400" i="1" kern="0" baseline="-25000" dirty="0">
                  <a:solidFill>
                    <a:prstClr val="black"/>
                  </a:solidFill>
                  <a:latin typeface="Calibri"/>
                  <a:ea typeface="宋体"/>
                </a:rPr>
                <a:t>1</a:t>
              </a:r>
              <a:endParaRPr lang="zh-CN" altLang="en-US" sz="1400" i="1" kern="0" baseline="-25000" dirty="0">
                <a:solidFill>
                  <a:prstClr val="black"/>
                </a:solidFill>
                <a:latin typeface="Calibri"/>
                <a:ea typeface="宋体"/>
              </a:endParaRPr>
            </a:p>
          </p:txBody>
        </p:sp>
        <p:sp>
          <p:nvSpPr>
            <p:cNvPr id="14" name="TextBox 399">
              <a:extLst>
                <a:ext uri="{FF2B5EF4-FFF2-40B4-BE49-F238E27FC236}">
                  <a16:creationId xmlns:a16="http://schemas.microsoft.com/office/drawing/2014/main" id="{7879B53D-659D-4996-99FE-69292AB84D7D}"/>
                </a:ext>
              </a:extLst>
            </p:cNvPr>
            <p:cNvSpPr txBox="1"/>
            <p:nvPr/>
          </p:nvSpPr>
          <p:spPr bwMode="auto">
            <a:xfrm>
              <a:off x="4069395" y="4451606"/>
              <a:ext cx="411380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l" defTabSz="457200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pitchFamily="-106" charset="0"/>
                  <a:ea typeface="ＭＳ Ｐゴシック" pitchFamily="-106" charset="-128"/>
                  <a:cs typeface="ＭＳ Ｐゴシック" pitchFamily="-106" charset="-128"/>
                </a:defRPr>
              </a:lvl1pPr>
              <a:lvl2pPr marL="457200" algn="l" defTabSz="457200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pitchFamily="-106" charset="0"/>
                  <a:ea typeface="ＭＳ Ｐゴシック" pitchFamily="-106" charset="-128"/>
                  <a:cs typeface="ＭＳ Ｐゴシック" pitchFamily="-106" charset="-128"/>
                </a:defRPr>
              </a:lvl2pPr>
              <a:lvl3pPr marL="914400" algn="l" defTabSz="457200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pitchFamily="-106" charset="0"/>
                  <a:ea typeface="ＭＳ Ｐゴシック" pitchFamily="-106" charset="-128"/>
                  <a:cs typeface="ＭＳ Ｐゴシック" pitchFamily="-106" charset="-128"/>
                </a:defRPr>
              </a:lvl3pPr>
              <a:lvl4pPr marL="1371600" algn="l" defTabSz="457200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pitchFamily="-106" charset="0"/>
                  <a:ea typeface="ＭＳ Ｐゴシック" pitchFamily="-106" charset="-128"/>
                  <a:cs typeface="ＭＳ Ｐゴシック" pitchFamily="-106" charset="-128"/>
                </a:defRPr>
              </a:lvl4pPr>
              <a:lvl5pPr marL="1828800" algn="l" defTabSz="457200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pitchFamily="-106" charset="0"/>
                  <a:ea typeface="ＭＳ Ｐゴシック" pitchFamily="-106" charset="-128"/>
                  <a:cs typeface="ＭＳ Ｐゴシック" pitchFamily="-106" charset="-128"/>
                </a:defRPr>
              </a:lvl5pPr>
              <a:lvl6pPr marL="2286000" algn="l" defTabSz="457200" rtl="0" eaLnBrk="1" latinLnBrk="0" hangingPunct="1">
                <a:defRPr sz="2400" kern="1200">
                  <a:solidFill>
                    <a:schemeClr val="tx1"/>
                  </a:solidFill>
                  <a:latin typeface="Arial" pitchFamily="-106" charset="0"/>
                  <a:ea typeface="ＭＳ Ｐゴシック" pitchFamily="-106" charset="-128"/>
                  <a:cs typeface="ＭＳ Ｐゴシック" pitchFamily="-106" charset="-128"/>
                </a:defRPr>
              </a:lvl6pPr>
              <a:lvl7pPr marL="2743200" algn="l" defTabSz="457200" rtl="0" eaLnBrk="1" latinLnBrk="0" hangingPunct="1">
                <a:defRPr sz="2400" kern="1200">
                  <a:solidFill>
                    <a:schemeClr val="tx1"/>
                  </a:solidFill>
                  <a:latin typeface="Arial" pitchFamily="-106" charset="0"/>
                  <a:ea typeface="ＭＳ Ｐゴシック" pitchFamily="-106" charset="-128"/>
                  <a:cs typeface="ＭＳ Ｐゴシック" pitchFamily="-106" charset="-128"/>
                </a:defRPr>
              </a:lvl7pPr>
              <a:lvl8pPr marL="3200400" algn="l" defTabSz="457200" rtl="0" eaLnBrk="1" latinLnBrk="0" hangingPunct="1">
                <a:defRPr sz="2400" kern="1200">
                  <a:solidFill>
                    <a:schemeClr val="tx1"/>
                  </a:solidFill>
                  <a:latin typeface="Arial" pitchFamily="-106" charset="0"/>
                  <a:ea typeface="ＭＳ Ｐゴシック" pitchFamily="-106" charset="-128"/>
                  <a:cs typeface="ＭＳ Ｐゴシック" pitchFamily="-106" charset="-128"/>
                </a:defRPr>
              </a:lvl8pPr>
              <a:lvl9pPr marL="3657600" algn="l" defTabSz="457200" rtl="0" eaLnBrk="1" latinLnBrk="0" hangingPunct="1">
                <a:defRPr sz="2400" kern="1200">
                  <a:solidFill>
                    <a:schemeClr val="tx1"/>
                  </a:solidFill>
                  <a:latin typeface="Arial" pitchFamily="-106" charset="0"/>
                  <a:ea typeface="ＭＳ Ｐゴシック" pitchFamily="-106" charset="-128"/>
                  <a:cs typeface="ＭＳ Ｐゴシック" pitchFamily="-106" charset="-128"/>
                </a:defRPr>
              </a:lvl9pPr>
            </a:lstStyle>
            <a:p>
              <a:pPr>
                <a:defRPr/>
              </a:pPr>
              <a:r>
                <a:rPr lang="en-US" altLang="zh-CN" sz="1400" i="1" kern="0" dirty="0">
                  <a:solidFill>
                    <a:prstClr val="black"/>
                  </a:solidFill>
                  <a:latin typeface="Calibri"/>
                  <a:ea typeface="宋体"/>
                </a:rPr>
                <a:t>m</a:t>
              </a:r>
              <a:r>
                <a:rPr lang="en-US" altLang="zh-CN" sz="1400" i="1" kern="0" baseline="-25000" dirty="0">
                  <a:solidFill>
                    <a:prstClr val="black"/>
                  </a:solidFill>
                  <a:latin typeface="Calibri"/>
                  <a:ea typeface="宋体"/>
                </a:rPr>
                <a:t>2</a:t>
              </a:r>
              <a:endParaRPr lang="zh-CN" altLang="en-US" sz="1400" i="1" kern="0" baseline="-25000" dirty="0">
                <a:solidFill>
                  <a:prstClr val="black"/>
                </a:solidFill>
                <a:latin typeface="Calibri"/>
                <a:ea typeface="宋体"/>
              </a:endParaRPr>
            </a:p>
          </p:txBody>
        </p:sp>
        <p:sp>
          <p:nvSpPr>
            <p:cNvPr id="15" name="TextBox 400">
              <a:extLst>
                <a:ext uri="{FF2B5EF4-FFF2-40B4-BE49-F238E27FC236}">
                  <a16:creationId xmlns:a16="http://schemas.microsoft.com/office/drawing/2014/main" id="{DED3BB89-BA3F-4F97-A99B-79896A861FC9}"/>
                </a:ext>
              </a:extLst>
            </p:cNvPr>
            <p:cNvSpPr txBox="1"/>
            <p:nvPr/>
          </p:nvSpPr>
          <p:spPr bwMode="auto">
            <a:xfrm>
              <a:off x="4640329" y="4453988"/>
              <a:ext cx="429119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l" defTabSz="457200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pitchFamily="-106" charset="0"/>
                  <a:ea typeface="ＭＳ Ｐゴシック" pitchFamily="-106" charset="-128"/>
                  <a:cs typeface="ＭＳ Ｐゴシック" pitchFamily="-106" charset="-128"/>
                </a:defRPr>
              </a:lvl1pPr>
              <a:lvl2pPr marL="457200" algn="l" defTabSz="457200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pitchFamily="-106" charset="0"/>
                  <a:ea typeface="ＭＳ Ｐゴシック" pitchFamily="-106" charset="-128"/>
                  <a:cs typeface="ＭＳ Ｐゴシック" pitchFamily="-106" charset="-128"/>
                </a:defRPr>
              </a:lvl2pPr>
              <a:lvl3pPr marL="914400" algn="l" defTabSz="457200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pitchFamily="-106" charset="0"/>
                  <a:ea typeface="ＭＳ Ｐゴシック" pitchFamily="-106" charset="-128"/>
                  <a:cs typeface="ＭＳ Ｐゴシック" pitchFamily="-106" charset="-128"/>
                </a:defRPr>
              </a:lvl3pPr>
              <a:lvl4pPr marL="1371600" algn="l" defTabSz="457200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pitchFamily="-106" charset="0"/>
                  <a:ea typeface="ＭＳ Ｐゴシック" pitchFamily="-106" charset="-128"/>
                  <a:cs typeface="ＭＳ Ｐゴシック" pitchFamily="-106" charset="-128"/>
                </a:defRPr>
              </a:lvl4pPr>
              <a:lvl5pPr marL="1828800" algn="l" defTabSz="457200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pitchFamily="-106" charset="0"/>
                  <a:ea typeface="ＭＳ Ｐゴシック" pitchFamily="-106" charset="-128"/>
                  <a:cs typeface="ＭＳ Ｐゴシック" pitchFamily="-106" charset="-128"/>
                </a:defRPr>
              </a:lvl5pPr>
              <a:lvl6pPr marL="2286000" algn="l" defTabSz="457200" rtl="0" eaLnBrk="1" latinLnBrk="0" hangingPunct="1">
                <a:defRPr sz="2400" kern="1200">
                  <a:solidFill>
                    <a:schemeClr val="tx1"/>
                  </a:solidFill>
                  <a:latin typeface="Arial" pitchFamily="-106" charset="0"/>
                  <a:ea typeface="ＭＳ Ｐゴシック" pitchFamily="-106" charset="-128"/>
                  <a:cs typeface="ＭＳ Ｐゴシック" pitchFamily="-106" charset="-128"/>
                </a:defRPr>
              </a:lvl6pPr>
              <a:lvl7pPr marL="2743200" algn="l" defTabSz="457200" rtl="0" eaLnBrk="1" latinLnBrk="0" hangingPunct="1">
                <a:defRPr sz="2400" kern="1200">
                  <a:solidFill>
                    <a:schemeClr val="tx1"/>
                  </a:solidFill>
                  <a:latin typeface="Arial" pitchFamily="-106" charset="0"/>
                  <a:ea typeface="ＭＳ Ｐゴシック" pitchFamily="-106" charset="-128"/>
                  <a:cs typeface="ＭＳ Ｐゴシック" pitchFamily="-106" charset="-128"/>
                </a:defRPr>
              </a:lvl7pPr>
              <a:lvl8pPr marL="3200400" algn="l" defTabSz="457200" rtl="0" eaLnBrk="1" latinLnBrk="0" hangingPunct="1">
                <a:defRPr sz="2400" kern="1200">
                  <a:solidFill>
                    <a:schemeClr val="tx1"/>
                  </a:solidFill>
                  <a:latin typeface="Arial" pitchFamily="-106" charset="0"/>
                  <a:ea typeface="ＭＳ Ｐゴシック" pitchFamily="-106" charset="-128"/>
                  <a:cs typeface="ＭＳ Ｐゴシック" pitchFamily="-106" charset="-128"/>
                </a:defRPr>
              </a:lvl8pPr>
              <a:lvl9pPr marL="3657600" algn="l" defTabSz="457200" rtl="0" eaLnBrk="1" latinLnBrk="0" hangingPunct="1">
                <a:defRPr sz="2400" kern="1200">
                  <a:solidFill>
                    <a:schemeClr val="tx1"/>
                  </a:solidFill>
                  <a:latin typeface="Arial" pitchFamily="-106" charset="0"/>
                  <a:ea typeface="ＭＳ Ｐゴシック" pitchFamily="-106" charset="-128"/>
                  <a:cs typeface="ＭＳ Ｐゴシック" pitchFamily="-106" charset="-128"/>
                </a:defRPr>
              </a:lvl9pPr>
            </a:lstStyle>
            <a:p>
              <a:pPr>
                <a:defRPr/>
              </a:pPr>
              <a:r>
                <a:rPr lang="en-US" altLang="zh-CN" sz="1400" i="1" kern="0" dirty="0">
                  <a:solidFill>
                    <a:prstClr val="black"/>
                  </a:solidFill>
                  <a:latin typeface="Calibri"/>
                  <a:ea typeface="宋体"/>
                </a:rPr>
                <a:t>m</a:t>
              </a:r>
              <a:r>
                <a:rPr lang="en-US" altLang="zh-CN" sz="1400" i="1" kern="0" baseline="-25000" dirty="0">
                  <a:solidFill>
                    <a:prstClr val="black"/>
                  </a:solidFill>
                  <a:latin typeface="Calibri"/>
                  <a:ea typeface="宋体"/>
                </a:rPr>
                <a:t>3</a:t>
              </a:r>
              <a:endParaRPr lang="zh-CN" altLang="en-US" sz="1400" i="1" kern="0" baseline="-25000" dirty="0">
                <a:solidFill>
                  <a:prstClr val="black"/>
                </a:solidFill>
                <a:latin typeface="Calibri"/>
                <a:ea typeface="宋体"/>
              </a:endParaRPr>
            </a:p>
          </p:txBody>
        </p:sp>
        <p:sp>
          <p:nvSpPr>
            <p:cNvPr id="16" name="TextBox 401">
              <a:extLst>
                <a:ext uri="{FF2B5EF4-FFF2-40B4-BE49-F238E27FC236}">
                  <a16:creationId xmlns:a16="http://schemas.microsoft.com/office/drawing/2014/main" id="{23FAE003-92D2-4227-93A2-0450D4A062E0}"/>
                </a:ext>
              </a:extLst>
            </p:cNvPr>
            <p:cNvSpPr txBox="1"/>
            <p:nvPr/>
          </p:nvSpPr>
          <p:spPr bwMode="auto">
            <a:xfrm>
              <a:off x="3333018" y="4728809"/>
              <a:ext cx="427434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l" defTabSz="457200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pitchFamily="-106" charset="0"/>
                  <a:ea typeface="ＭＳ Ｐゴシック" pitchFamily="-106" charset="-128"/>
                  <a:cs typeface="ＭＳ Ｐゴシック" pitchFamily="-106" charset="-128"/>
                </a:defRPr>
              </a:lvl1pPr>
              <a:lvl2pPr marL="457200" algn="l" defTabSz="457200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pitchFamily="-106" charset="0"/>
                  <a:ea typeface="ＭＳ Ｐゴシック" pitchFamily="-106" charset="-128"/>
                  <a:cs typeface="ＭＳ Ｐゴシック" pitchFamily="-106" charset="-128"/>
                </a:defRPr>
              </a:lvl2pPr>
              <a:lvl3pPr marL="914400" algn="l" defTabSz="457200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pitchFamily="-106" charset="0"/>
                  <a:ea typeface="ＭＳ Ｐゴシック" pitchFamily="-106" charset="-128"/>
                  <a:cs typeface="ＭＳ Ｐゴシック" pitchFamily="-106" charset="-128"/>
                </a:defRPr>
              </a:lvl3pPr>
              <a:lvl4pPr marL="1371600" algn="l" defTabSz="457200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pitchFamily="-106" charset="0"/>
                  <a:ea typeface="ＭＳ Ｐゴシック" pitchFamily="-106" charset="-128"/>
                  <a:cs typeface="ＭＳ Ｐゴシック" pitchFamily="-106" charset="-128"/>
                </a:defRPr>
              </a:lvl4pPr>
              <a:lvl5pPr marL="1828800" algn="l" defTabSz="457200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pitchFamily="-106" charset="0"/>
                  <a:ea typeface="ＭＳ Ｐゴシック" pitchFamily="-106" charset="-128"/>
                  <a:cs typeface="ＭＳ Ｐゴシック" pitchFamily="-106" charset="-128"/>
                </a:defRPr>
              </a:lvl5pPr>
              <a:lvl6pPr marL="2286000" algn="l" defTabSz="457200" rtl="0" eaLnBrk="1" latinLnBrk="0" hangingPunct="1">
                <a:defRPr sz="2400" kern="1200">
                  <a:solidFill>
                    <a:schemeClr val="tx1"/>
                  </a:solidFill>
                  <a:latin typeface="Arial" pitchFamily="-106" charset="0"/>
                  <a:ea typeface="ＭＳ Ｐゴシック" pitchFamily="-106" charset="-128"/>
                  <a:cs typeface="ＭＳ Ｐゴシック" pitchFamily="-106" charset="-128"/>
                </a:defRPr>
              </a:lvl6pPr>
              <a:lvl7pPr marL="2743200" algn="l" defTabSz="457200" rtl="0" eaLnBrk="1" latinLnBrk="0" hangingPunct="1">
                <a:defRPr sz="2400" kern="1200">
                  <a:solidFill>
                    <a:schemeClr val="tx1"/>
                  </a:solidFill>
                  <a:latin typeface="Arial" pitchFamily="-106" charset="0"/>
                  <a:ea typeface="ＭＳ Ｐゴシック" pitchFamily="-106" charset="-128"/>
                  <a:cs typeface="ＭＳ Ｐゴシック" pitchFamily="-106" charset="-128"/>
                </a:defRPr>
              </a:lvl7pPr>
              <a:lvl8pPr marL="3200400" algn="l" defTabSz="457200" rtl="0" eaLnBrk="1" latinLnBrk="0" hangingPunct="1">
                <a:defRPr sz="2400" kern="1200">
                  <a:solidFill>
                    <a:schemeClr val="tx1"/>
                  </a:solidFill>
                  <a:latin typeface="Arial" pitchFamily="-106" charset="0"/>
                  <a:ea typeface="ＭＳ Ｐゴシック" pitchFamily="-106" charset="-128"/>
                  <a:cs typeface="ＭＳ Ｐゴシック" pitchFamily="-106" charset="-128"/>
                </a:defRPr>
              </a:lvl8pPr>
              <a:lvl9pPr marL="3657600" algn="l" defTabSz="457200" rtl="0" eaLnBrk="1" latinLnBrk="0" hangingPunct="1">
                <a:defRPr sz="2400" kern="1200">
                  <a:solidFill>
                    <a:schemeClr val="tx1"/>
                  </a:solidFill>
                  <a:latin typeface="Arial" pitchFamily="-106" charset="0"/>
                  <a:ea typeface="ＭＳ Ｐゴシック" pitchFamily="-106" charset="-128"/>
                  <a:cs typeface="ＭＳ Ｐゴシック" pitchFamily="-106" charset="-128"/>
                </a:defRPr>
              </a:lvl9pPr>
            </a:lstStyle>
            <a:p>
              <a:pPr>
                <a:defRPr/>
              </a:pPr>
              <a:r>
                <a:rPr lang="en-US" altLang="zh-CN" sz="1400" i="1" kern="0" dirty="0">
                  <a:solidFill>
                    <a:prstClr val="black"/>
                  </a:solidFill>
                  <a:latin typeface="Calibri"/>
                  <a:ea typeface="宋体"/>
                </a:rPr>
                <a:t>S</a:t>
              </a:r>
              <a:r>
                <a:rPr lang="en-US" altLang="zh-CN" sz="1400" i="1" kern="0" baseline="-25000" dirty="0">
                  <a:solidFill>
                    <a:prstClr val="black"/>
                  </a:solidFill>
                  <a:latin typeface="Calibri"/>
                  <a:ea typeface="宋体"/>
                </a:rPr>
                <a:t>1</a:t>
              </a:r>
              <a:endParaRPr lang="zh-CN" altLang="en-US" sz="1400" i="1" kern="0" baseline="-25000" dirty="0">
                <a:solidFill>
                  <a:prstClr val="black"/>
                </a:solidFill>
                <a:latin typeface="Calibri"/>
                <a:ea typeface="宋体"/>
              </a:endParaRP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11027A5C-986D-48D1-8551-8DE3704FF4B2}"/>
                </a:ext>
              </a:extLst>
            </p:cNvPr>
            <p:cNvCxnSpPr>
              <a:cxnSpLocks noChangeShapeType="1"/>
              <a:stCxn id="9" idx="6"/>
              <a:endCxn id="10" idx="2"/>
            </p:cNvCxnSpPr>
            <p:nvPr/>
          </p:nvCxnSpPr>
          <p:spPr bwMode="auto">
            <a:xfrm flipV="1">
              <a:off x="3566460" y="4723943"/>
              <a:ext cx="356263" cy="4465"/>
            </a:xfrm>
            <a:prstGeom prst="straightConnector1">
              <a:avLst/>
            </a:prstGeom>
            <a:noFill/>
            <a:ln w="9525" algn="ctr">
              <a:solidFill>
                <a:srgbClr val="00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98704D9F-CDAA-4BA0-81B5-D05011A99444}"/>
                </a:ext>
              </a:extLst>
            </p:cNvPr>
            <p:cNvCxnSpPr>
              <a:cxnSpLocks noChangeShapeType="1"/>
              <a:stCxn id="10" idx="6"/>
              <a:endCxn id="11" idx="2"/>
            </p:cNvCxnSpPr>
            <p:nvPr/>
          </p:nvCxnSpPr>
          <p:spPr bwMode="auto">
            <a:xfrm>
              <a:off x="4066788" y="4723943"/>
              <a:ext cx="417565" cy="0"/>
            </a:xfrm>
            <a:prstGeom prst="straightConnector1">
              <a:avLst/>
            </a:prstGeom>
            <a:noFill/>
            <a:ln w="9525" algn="ctr">
              <a:solidFill>
                <a:srgbClr val="00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12BD08A8-A429-48A7-91CC-6FDE3AF1F0D7}"/>
                </a:ext>
              </a:extLst>
            </p:cNvPr>
            <p:cNvCxnSpPr>
              <a:cxnSpLocks noChangeShapeType="1"/>
              <a:stCxn id="11" idx="6"/>
              <a:endCxn id="12" idx="2"/>
            </p:cNvCxnSpPr>
            <p:nvPr/>
          </p:nvCxnSpPr>
          <p:spPr bwMode="auto">
            <a:xfrm>
              <a:off x="4628418" y="4723943"/>
              <a:ext cx="429119" cy="0"/>
            </a:xfrm>
            <a:prstGeom prst="straightConnector1">
              <a:avLst/>
            </a:prstGeom>
            <a:noFill/>
            <a:ln w="9525" algn="ctr">
              <a:solidFill>
                <a:srgbClr val="00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0" name="TextBox 405">
              <a:extLst>
                <a:ext uri="{FF2B5EF4-FFF2-40B4-BE49-F238E27FC236}">
                  <a16:creationId xmlns:a16="http://schemas.microsoft.com/office/drawing/2014/main" id="{9E77FCBA-01CA-4697-A35F-04EEFD0D91FC}"/>
                </a:ext>
              </a:extLst>
            </p:cNvPr>
            <p:cNvSpPr txBox="1"/>
            <p:nvPr/>
          </p:nvSpPr>
          <p:spPr bwMode="auto">
            <a:xfrm>
              <a:off x="3818543" y="4727897"/>
              <a:ext cx="472090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l" defTabSz="457200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pitchFamily="-106" charset="0"/>
                  <a:ea typeface="ＭＳ Ｐゴシック" pitchFamily="-106" charset="-128"/>
                  <a:cs typeface="ＭＳ Ｐゴシック" pitchFamily="-106" charset="-128"/>
                </a:defRPr>
              </a:lvl1pPr>
              <a:lvl2pPr marL="457200" algn="l" defTabSz="457200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pitchFamily="-106" charset="0"/>
                  <a:ea typeface="ＭＳ Ｐゴシック" pitchFamily="-106" charset="-128"/>
                  <a:cs typeface="ＭＳ Ｐゴシック" pitchFamily="-106" charset="-128"/>
                </a:defRPr>
              </a:lvl2pPr>
              <a:lvl3pPr marL="914400" algn="l" defTabSz="457200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pitchFamily="-106" charset="0"/>
                  <a:ea typeface="ＭＳ Ｐゴシック" pitchFamily="-106" charset="-128"/>
                  <a:cs typeface="ＭＳ Ｐゴシック" pitchFamily="-106" charset="-128"/>
                </a:defRPr>
              </a:lvl3pPr>
              <a:lvl4pPr marL="1371600" algn="l" defTabSz="457200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pitchFamily="-106" charset="0"/>
                  <a:ea typeface="ＭＳ Ｐゴシック" pitchFamily="-106" charset="-128"/>
                  <a:cs typeface="ＭＳ Ｐゴシック" pitchFamily="-106" charset="-128"/>
                </a:defRPr>
              </a:lvl4pPr>
              <a:lvl5pPr marL="1828800" algn="l" defTabSz="457200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pitchFamily="-106" charset="0"/>
                  <a:ea typeface="ＭＳ Ｐゴシック" pitchFamily="-106" charset="-128"/>
                  <a:cs typeface="ＭＳ Ｐゴシック" pitchFamily="-106" charset="-128"/>
                </a:defRPr>
              </a:lvl5pPr>
              <a:lvl6pPr marL="2286000" algn="l" defTabSz="457200" rtl="0" eaLnBrk="1" latinLnBrk="0" hangingPunct="1">
                <a:defRPr sz="2400" kern="1200">
                  <a:solidFill>
                    <a:schemeClr val="tx1"/>
                  </a:solidFill>
                  <a:latin typeface="Arial" pitchFamily="-106" charset="0"/>
                  <a:ea typeface="ＭＳ Ｐゴシック" pitchFamily="-106" charset="-128"/>
                  <a:cs typeface="ＭＳ Ｐゴシック" pitchFamily="-106" charset="-128"/>
                </a:defRPr>
              </a:lvl6pPr>
              <a:lvl7pPr marL="2743200" algn="l" defTabSz="457200" rtl="0" eaLnBrk="1" latinLnBrk="0" hangingPunct="1">
                <a:defRPr sz="2400" kern="1200">
                  <a:solidFill>
                    <a:schemeClr val="tx1"/>
                  </a:solidFill>
                  <a:latin typeface="Arial" pitchFamily="-106" charset="0"/>
                  <a:ea typeface="ＭＳ Ｐゴシック" pitchFamily="-106" charset="-128"/>
                  <a:cs typeface="ＭＳ Ｐゴシック" pitchFamily="-106" charset="-128"/>
                </a:defRPr>
              </a:lvl7pPr>
              <a:lvl8pPr marL="3200400" algn="l" defTabSz="457200" rtl="0" eaLnBrk="1" latinLnBrk="0" hangingPunct="1">
                <a:defRPr sz="2400" kern="1200">
                  <a:solidFill>
                    <a:schemeClr val="tx1"/>
                  </a:solidFill>
                  <a:latin typeface="Arial" pitchFamily="-106" charset="0"/>
                  <a:ea typeface="ＭＳ Ｐゴシック" pitchFamily="-106" charset="-128"/>
                  <a:cs typeface="ＭＳ Ｐゴシック" pitchFamily="-106" charset="-128"/>
                </a:defRPr>
              </a:lvl8pPr>
              <a:lvl9pPr marL="3657600" algn="l" defTabSz="457200" rtl="0" eaLnBrk="1" latinLnBrk="0" hangingPunct="1">
                <a:defRPr sz="2400" kern="1200">
                  <a:solidFill>
                    <a:schemeClr val="tx1"/>
                  </a:solidFill>
                  <a:latin typeface="Arial" pitchFamily="-106" charset="0"/>
                  <a:ea typeface="ＭＳ Ｐゴシック" pitchFamily="-106" charset="-128"/>
                  <a:cs typeface="ＭＳ Ｐゴシック" pitchFamily="-106" charset="-128"/>
                </a:defRPr>
              </a:lvl9pPr>
            </a:lstStyle>
            <a:p>
              <a:pPr>
                <a:defRPr/>
              </a:pPr>
              <a:r>
                <a:rPr lang="en-US" altLang="zh-CN" sz="1400" i="1" kern="0" dirty="0">
                  <a:solidFill>
                    <a:prstClr val="black"/>
                  </a:solidFill>
                  <a:latin typeface="Calibri"/>
                  <a:ea typeface="宋体"/>
                </a:rPr>
                <a:t>S</a:t>
              </a:r>
              <a:r>
                <a:rPr lang="en-US" altLang="zh-CN" sz="1400" i="1" kern="0" baseline="-25000" dirty="0">
                  <a:solidFill>
                    <a:prstClr val="black"/>
                  </a:solidFill>
                  <a:latin typeface="Calibri"/>
                  <a:ea typeface="宋体"/>
                </a:rPr>
                <a:t>2</a:t>
              </a:r>
              <a:endParaRPr lang="zh-CN" altLang="en-US" sz="1400" i="1" kern="0" baseline="-25000" dirty="0">
                <a:solidFill>
                  <a:prstClr val="black"/>
                </a:solidFill>
                <a:latin typeface="Calibri"/>
                <a:ea typeface="宋体"/>
              </a:endParaRPr>
            </a:p>
          </p:txBody>
        </p:sp>
        <p:sp>
          <p:nvSpPr>
            <p:cNvPr id="21" name="TextBox 406">
              <a:extLst>
                <a:ext uri="{FF2B5EF4-FFF2-40B4-BE49-F238E27FC236}">
                  <a16:creationId xmlns:a16="http://schemas.microsoft.com/office/drawing/2014/main" id="{2F83EC3C-AE09-4C22-92F0-A381BFC8EF19}"/>
                </a:ext>
              </a:extLst>
            </p:cNvPr>
            <p:cNvSpPr txBox="1"/>
            <p:nvPr/>
          </p:nvSpPr>
          <p:spPr bwMode="auto">
            <a:xfrm>
              <a:off x="4391000" y="4733787"/>
              <a:ext cx="431277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l" defTabSz="457200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pitchFamily="-106" charset="0"/>
                  <a:ea typeface="ＭＳ Ｐゴシック" pitchFamily="-106" charset="-128"/>
                  <a:cs typeface="ＭＳ Ｐゴシック" pitchFamily="-106" charset="-128"/>
                </a:defRPr>
              </a:lvl1pPr>
              <a:lvl2pPr marL="457200" algn="l" defTabSz="457200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pitchFamily="-106" charset="0"/>
                  <a:ea typeface="ＭＳ Ｐゴシック" pitchFamily="-106" charset="-128"/>
                  <a:cs typeface="ＭＳ Ｐゴシック" pitchFamily="-106" charset="-128"/>
                </a:defRPr>
              </a:lvl2pPr>
              <a:lvl3pPr marL="914400" algn="l" defTabSz="457200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pitchFamily="-106" charset="0"/>
                  <a:ea typeface="ＭＳ Ｐゴシック" pitchFamily="-106" charset="-128"/>
                  <a:cs typeface="ＭＳ Ｐゴシック" pitchFamily="-106" charset="-128"/>
                </a:defRPr>
              </a:lvl3pPr>
              <a:lvl4pPr marL="1371600" algn="l" defTabSz="457200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pitchFamily="-106" charset="0"/>
                  <a:ea typeface="ＭＳ Ｐゴシック" pitchFamily="-106" charset="-128"/>
                  <a:cs typeface="ＭＳ Ｐゴシック" pitchFamily="-106" charset="-128"/>
                </a:defRPr>
              </a:lvl4pPr>
              <a:lvl5pPr marL="1828800" algn="l" defTabSz="457200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pitchFamily="-106" charset="0"/>
                  <a:ea typeface="ＭＳ Ｐゴシック" pitchFamily="-106" charset="-128"/>
                  <a:cs typeface="ＭＳ Ｐゴシック" pitchFamily="-106" charset="-128"/>
                </a:defRPr>
              </a:lvl5pPr>
              <a:lvl6pPr marL="2286000" algn="l" defTabSz="457200" rtl="0" eaLnBrk="1" latinLnBrk="0" hangingPunct="1">
                <a:defRPr sz="2400" kern="1200">
                  <a:solidFill>
                    <a:schemeClr val="tx1"/>
                  </a:solidFill>
                  <a:latin typeface="Arial" pitchFamily="-106" charset="0"/>
                  <a:ea typeface="ＭＳ Ｐゴシック" pitchFamily="-106" charset="-128"/>
                  <a:cs typeface="ＭＳ Ｐゴシック" pitchFamily="-106" charset="-128"/>
                </a:defRPr>
              </a:lvl6pPr>
              <a:lvl7pPr marL="2743200" algn="l" defTabSz="457200" rtl="0" eaLnBrk="1" latinLnBrk="0" hangingPunct="1">
                <a:defRPr sz="2400" kern="1200">
                  <a:solidFill>
                    <a:schemeClr val="tx1"/>
                  </a:solidFill>
                  <a:latin typeface="Arial" pitchFamily="-106" charset="0"/>
                  <a:ea typeface="ＭＳ Ｐゴシック" pitchFamily="-106" charset="-128"/>
                  <a:cs typeface="ＭＳ Ｐゴシック" pitchFamily="-106" charset="-128"/>
                </a:defRPr>
              </a:lvl7pPr>
              <a:lvl8pPr marL="3200400" algn="l" defTabSz="457200" rtl="0" eaLnBrk="1" latinLnBrk="0" hangingPunct="1">
                <a:defRPr sz="2400" kern="1200">
                  <a:solidFill>
                    <a:schemeClr val="tx1"/>
                  </a:solidFill>
                  <a:latin typeface="Arial" pitchFamily="-106" charset="0"/>
                  <a:ea typeface="ＭＳ Ｐゴシック" pitchFamily="-106" charset="-128"/>
                  <a:cs typeface="ＭＳ Ｐゴシック" pitchFamily="-106" charset="-128"/>
                </a:defRPr>
              </a:lvl8pPr>
              <a:lvl9pPr marL="3657600" algn="l" defTabSz="457200" rtl="0" eaLnBrk="1" latinLnBrk="0" hangingPunct="1">
                <a:defRPr sz="2400" kern="1200">
                  <a:solidFill>
                    <a:schemeClr val="tx1"/>
                  </a:solidFill>
                  <a:latin typeface="Arial" pitchFamily="-106" charset="0"/>
                  <a:ea typeface="ＭＳ Ｐゴシック" pitchFamily="-106" charset="-128"/>
                  <a:cs typeface="ＭＳ Ｐゴシック" pitchFamily="-106" charset="-128"/>
                </a:defRPr>
              </a:lvl9pPr>
            </a:lstStyle>
            <a:p>
              <a:pPr>
                <a:defRPr/>
              </a:pPr>
              <a:r>
                <a:rPr lang="en-US" altLang="zh-CN" sz="1400" i="1" kern="0" dirty="0">
                  <a:solidFill>
                    <a:prstClr val="black"/>
                  </a:solidFill>
                  <a:latin typeface="Calibri"/>
                  <a:ea typeface="宋体"/>
                </a:rPr>
                <a:t>S</a:t>
              </a:r>
              <a:r>
                <a:rPr lang="en-US" altLang="zh-CN" sz="1400" i="1" kern="0" baseline="-25000" dirty="0">
                  <a:solidFill>
                    <a:prstClr val="black"/>
                  </a:solidFill>
                  <a:latin typeface="Calibri"/>
                  <a:ea typeface="宋体"/>
                </a:rPr>
                <a:t>3</a:t>
              </a:r>
              <a:endParaRPr lang="zh-CN" altLang="en-US" sz="1400" i="1" kern="0" baseline="-25000" dirty="0">
                <a:solidFill>
                  <a:prstClr val="black"/>
                </a:solidFill>
                <a:latin typeface="Calibri"/>
                <a:ea typeface="宋体"/>
              </a:endParaRPr>
            </a:p>
          </p:txBody>
        </p:sp>
        <p:sp>
          <p:nvSpPr>
            <p:cNvPr id="22" name="TextBox 407">
              <a:extLst>
                <a:ext uri="{FF2B5EF4-FFF2-40B4-BE49-F238E27FC236}">
                  <a16:creationId xmlns:a16="http://schemas.microsoft.com/office/drawing/2014/main" id="{57DD7AF8-5CF8-421D-9DA9-11B4EB8177B2}"/>
                </a:ext>
              </a:extLst>
            </p:cNvPr>
            <p:cNvSpPr txBox="1"/>
            <p:nvPr/>
          </p:nvSpPr>
          <p:spPr bwMode="auto">
            <a:xfrm>
              <a:off x="4961848" y="4722074"/>
              <a:ext cx="441416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l" defTabSz="457200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pitchFamily="-106" charset="0"/>
                  <a:ea typeface="ＭＳ Ｐゴシック" pitchFamily="-106" charset="-128"/>
                  <a:cs typeface="ＭＳ Ｐゴシック" pitchFamily="-106" charset="-128"/>
                </a:defRPr>
              </a:lvl1pPr>
              <a:lvl2pPr marL="457200" algn="l" defTabSz="457200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pitchFamily="-106" charset="0"/>
                  <a:ea typeface="ＭＳ Ｐゴシック" pitchFamily="-106" charset="-128"/>
                  <a:cs typeface="ＭＳ Ｐゴシック" pitchFamily="-106" charset="-128"/>
                </a:defRPr>
              </a:lvl2pPr>
              <a:lvl3pPr marL="914400" algn="l" defTabSz="457200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pitchFamily="-106" charset="0"/>
                  <a:ea typeface="ＭＳ Ｐゴシック" pitchFamily="-106" charset="-128"/>
                  <a:cs typeface="ＭＳ Ｐゴシック" pitchFamily="-106" charset="-128"/>
                </a:defRPr>
              </a:lvl3pPr>
              <a:lvl4pPr marL="1371600" algn="l" defTabSz="457200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pitchFamily="-106" charset="0"/>
                  <a:ea typeface="ＭＳ Ｐゴシック" pitchFamily="-106" charset="-128"/>
                  <a:cs typeface="ＭＳ Ｐゴシック" pitchFamily="-106" charset="-128"/>
                </a:defRPr>
              </a:lvl4pPr>
              <a:lvl5pPr marL="1828800" algn="l" defTabSz="457200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pitchFamily="-106" charset="0"/>
                  <a:ea typeface="ＭＳ Ｐゴシック" pitchFamily="-106" charset="-128"/>
                  <a:cs typeface="ＭＳ Ｐゴシック" pitchFamily="-106" charset="-128"/>
                </a:defRPr>
              </a:lvl5pPr>
              <a:lvl6pPr marL="2286000" algn="l" defTabSz="457200" rtl="0" eaLnBrk="1" latinLnBrk="0" hangingPunct="1">
                <a:defRPr sz="2400" kern="1200">
                  <a:solidFill>
                    <a:schemeClr val="tx1"/>
                  </a:solidFill>
                  <a:latin typeface="Arial" pitchFamily="-106" charset="0"/>
                  <a:ea typeface="ＭＳ Ｐゴシック" pitchFamily="-106" charset="-128"/>
                  <a:cs typeface="ＭＳ Ｐゴシック" pitchFamily="-106" charset="-128"/>
                </a:defRPr>
              </a:lvl6pPr>
              <a:lvl7pPr marL="2743200" algn="l" defTabSz="457200" rtl="0" eaLnBrk="1" latinLnBrk="0" hangingPunct="1">
                <a:defRPr sz="2400" kern="1200">
                  <a:solidFill>
                    <a:schemeClr val="tx1"/>
                  </a:solidFill>
                  <a:latin typeface="Arial" pitchFamily="-106" charset="0"/>
                  <a:ea typeface="ＭＳ Ｐゴシック" pitchFamily="-106" charset="-128"/>
                  <a:cs typeface="ＭＳ Ｐゴシック" pitchFamily="-106" charset="-128"/>
                </a:defRPr>
              </a:lvl7pPr>
              <a:lvl8pPr marL="3200400" algn="l" defTabSz="457200" rtl="0" eaLnBrk="1" latinLnBrk="0" hangingPunct="1">
                <a:defRPr sz="2400" kern="1200">
                  <a:solidFill>
                    <a:schemeClr val="tx1"/>
                  </a:solidFill>
                  <a:latin typeface="Arial" pitchFamily="-106" charset="0"/>
                  <a:ea typeface="ＭＳ Ｐゴシック" pitchFamily="-106" charset="-128"/>
                  <a:cs typeface="ＭＳ Ｐゴシック" pitchFamily="-106" charset="-128"/>
                </a:defRPr>
              </a:lvl8pPr>
              <a:lvl9pPr marL="3657600" algn="l" defTabSz="457200" rtl="0" eaLnBrk="1" latinLnBrk="0" hangingPunct="1">
                <a:defRPr sz="2400" kern="1200">
                  <a:solidFill>
                    <a:schemeClr val="tx1"/>
                  </a:solidFill>
                  <a:latin typeface="Arial" pitchFamily="-106" charset="0"/>
                  <a:ea typeface="ＭＳ Ｐゴシック" pitchFamily="-106" charset="-128"/>
                  <a:cs typeface="ＭＳ Ｐゴシック" pitchFamily="-106" charset="-128"/>
                </a:defRPr>
              </a:lvl9pPr>
            </a:lstStyle>
            <a:p>
              <a:pPr>
                <a:defRPr/>
              </a:pPr>
              <a:r>
                <a:rPr lang="en-US" altLang="zh-CN" sz="1400" i="1" kern="0" dirty="0">
                  <a:solidFill>
                    <a:prstClr val="black"/>
                  </a:solidFill>
                  <a:latin typeface="Calibri"/>
                  <a:ea typeface="宋体"/>
                </a:rPr>
                <a:t>S</a:t>
              </a:r>
              <a:r>
                <a:rPr lang="en-US" altLang="zh-CN" sz="1400" i="1" kern="0" baseline="-25000" dirty="0">
                  <a:solidFill>
                    <a:prstClr val="black"/>
                  </a:solidFill>
                  <a:latin typeface="Calibri"/>
                  <a:ea typeface="宋体"/>
                </a:rPr>
                <a:t>4</a:t>
              </a:r>
              <a:endParaRPr lang="zh-CN" altLang="en-US" sz="1400" i="1" kern="0" baseline="-25000" dirty="0">
                <a:solidFill>
                  <a:prstClr val="black"/>
                </a:solidFill>
                <a:latin typeface="Calibri"/>
                <a:ea typeface="宋体"/>
              </a:endParaRPr>
            </a:p>
          </p:txBody>
        </p:sp>
        <p:sp>
          <p:nvSpPr>
            <p:cNvPr id="23" name="Freeform 44">
              <a:extLst>
                <a:ext uri="{FF2B5EF4-FFF2-40B4-BE49-F238E27FC236}">
                  <a16:creationId xmlns:a16="http://schemas.microsoft.com/office/drawing/2014/main" id="{37D222AA-230F-4D22-A6B5-FB8E841885AD}"/>
                </a:ext>
              </a:extLst>
            </p:cNvPr>
            <p:cNvSpPr/>
            <p:nvPr/>
          </p:nvSpPr>
          <p:spPr bwMode="auto">
            <a:xfrm>
              <a:off x="4041786" y="4445337"/>
              <a:ext cx="71437" cy="233958"/>
            </a:xfrm>
            <a:custGeom>
              <a:avLst/>
              <a:gdLst>
                <a:gd name="connsiteX0" fmla="*/ 0 w 80073"/>
                <a:gd name="connsiteY0" fmla="*/ 138113 h 138113"/>
                <a:gd name="connsiteX1" fmla="*/ 71438 w 80073"/>
                <a:gd name="connsiteY1" fmla="*/ 100013 h 138113"/>
                <a:gd name="connsiteX2" fmla="*/ 76200 w 80073"/>
                <a:gd name="connsiteY2" fmla="*/ 0 h 138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0073" h="138113">
                  <a:moveTo>
                    <a:pt x="0" y="138113"/>
                  </a:moveTo>
                  <a:cubicBezTo>
                    <a:pt x="29369" y="130572"/>
                    <a:pt x="58738" y="123032"/>
                    <a:pt x="71438" y="100013"/>
                  </a:cubicBezTo>
                  <a:cubicBezTo>
                    <a:pt x="84138" y="76994"/>
                    <a:pt x="80169" y="38497"/>
                    <a:pt x="76200" y="0"/>
                  </a:cubicBezTo>
                </a:path>
              </a:pathLst>
            </a:custGeom>
            <a:noFill/>
            <a:ln w="9525" cap="flat" cmpd="sng" algn="ctr">
              <a:solidFill>
                <a:sysClr val="windowText" lastClr="000000"/>
              </a:solidFill>
              <a:prstDash val="solid"/>
              <a:headEnd type="none" w="med" len="med"/>
              <a:tailEnd type="arrow" w="sm" len="med"/>
            </a:ln>
            <a:effectLst/>
          </p:spPr>
          <p:txBody>
            <a:bodyPr anchor="ctr"/>
            <a:lstStyle>
              <a:defPPr>
                <a:defRPr lang="en-US"/>
              </a:defPPr>
              <a:lvl1pPr algn="l" defTabSz="457200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pitchFamily="-106" charset="0"/>
                  <a:ea typeface="ＭＳ Ｐゴシック" pitchFamily="-106" charset="-128"/>
                  <a:cs typeface="ＭＳ Ｐゴシック" pitchFamily="-106" charset="-128"/>
                </a:defRPr>
              </a:lvl1pPr>
              <a:lvl2pPr marL="457200" algn="l" defTabSz="457200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pitchFamily="-106" charset="0"/>
                  <a:ea typeface="ＭＳ Ｐゴシック" pitchFamily="-106" charset="-128"/>
                  <a:cs typeface="ＭＳ Ｐゴシック" pitchFamily="-106" charset="-128"/>
                </a:defRPr>
              </a:lvl2pPr>
              <a:lvl3pPr marL="914400" algn="l" defTabSz="457200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pitchFamily="-106" charset="0"/>
                  <a:ea typeface="ＭＳ Ｐゴシック" pitchFamily="-106" charset="-128"/>
                  <a:cs typeface="ＭＳ Ｐゴシック" pitchFamily="-106" charset="-128"/>
                </a:defRPr>
              </a:lvl3pPr>
              <a:lvl4pPr marL="1371600" algn="l" defTabSz="457200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pitchFamily="-106" charset="0"/>
                  <a:ea typeface="ＭＳ Ｐゴシック" pitchFamily="-106" charset="-128"/>
                  <a:cs typeface="ＭＳ Ｐゴシック" pitchFamily="-106" charset="-128"/>
                </a:defRPr>
              </a:lvl4pPr>
              <a:lvl5pPr marL="1828800" algn="l" defTabSz="457200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pitchFamily="-106" charset="0"/>
                  <a:ea typeface="ＭＳ Ｐゴシック" pitchFamily="-106" charset="-128"/>
                  <a:cs typeface="ＭＳ Ｐゴシック" pitchFamily="-106" charset="-128"/>
                </a:defRPr>
              </a:lvl5pPr>
              <a:lvl6pPr marL="2286000" algn="l" defTabSz="457200" rtl="0" eaLnBrk="1" latinLnBrk="0" hangingPunct="1">
                <a:defRPr sz="2400" kern="1200">
                  <a:solidFill>
                    <a:schemeClr val="tx1"/>
                  </a:solidFill>
                  <a:latin typeface="Arial" pitchFamily="-106" charset="0"/>
                  <a:ea typeface="ＭＳ Ｐゴシック" pitchFamily="-106" charset="-128"/>
                  <a:cs typeface="ＭＳ Ｐゴシック" pitchFamily="-106" charset="-128"/>
                </a:defRPr>
              </a:lvl6pPr>
              <a:lvl7pPr marL="2743200" algn="l" defTabSz="457200" rtl="0" eaLnBrk="1" latinLnBrk="0" hangingPunct="1">
                <a:defRPr sz="2400" kern="1200">
                  <a:solidFill>
                    <a:schemeClr val="tx1"/>
                  </a:solidFill>
                  <a:latin typeface="Arial" pitchFamily="-106" charset="0"/>
                  <a:ea typeface="ＭＳ Ｐゴシック" pitchFamily="-106" charset="-128"/>
                  <a:cs typeface="ＭＳ Ｐゴシック" pitchFamily="-106" charset="-128"/>
                </a:defRPr>
              </a:lvl7pPr>
              <a:lvl8pPr marL="3200400" algn="l" defTabSz="457200" rtl="0" eaLnBrk="1" latinLnBrk="0" hangingPunct="1">
                <a:defRPr sz="2400" kern="1200">
                  <a:solidFill>
                    <a:schemeClr val="tx1"/>
                  </a:solidFill>
                  <a:latin typeface="Arial" pitchFamily="-106" charset="0"/>
                  <a:ea typeface="ＭＳ Ｐゴシック" pitchFamily="-106" charset="-128"/>
                  <a:cs typeface="ＭＳ Ｐゴシック" pitchFamily="-106" charset="-128"/>
                </a:defRPr>
              </a:lvl8pPr>
              <a:lvl9pPr marL="3657600" algn="l" defTabSz="457200" rtl="0" eaLnBrk="1" latinLnBrk="0" hangingPunct="1">
                <a:defRPr sz="2400" kern="1200">
                  <a:solidFill>
                    <a:schemeClr val="tx1"/>
                  </a:solidFill>
                  <a:latin typeface="Arial" pitchFamily="-106" charset="0"/>
                  <a:ea typeface="ＭＳ Ｐゴシック" pitchFamily="-106" charset="-128"/>
                  <a:cs typeface="ＭＳ Ｐゴシック" pitchFamily="-106" charset="-128"/>
                </a:defRPr>
              </a:lvl9pPr>
            </a:lstStyle>
            <a:p>
              <a:pPr>
                <a:defRPr/>
              </a:pPr>
              <a:endParaRPr lang="en-US" sz="1400" kern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4" name="TextBox 409">
              <a:extLst>
                <a:ext uri="{FF2B5EF4-FFF2-40B4-BE49-F238E27FC236}">
                  <a16:creationId xmlns:a16="http://schemas.microsoft.com/office/drawing/2014/main" id="{D222DEB9-AFA9-4190-B468-A968C8AC1400}"/>
                </a:ext>
              </a:extLst>
            </p:cNvPr>
            <p:cNvSpPr txBox="1"/>
            <p:nvPr/>
          </p:nvSpPr>
          <p:spPr bwMode="auto">
            <a:xfrm>
              <a:off x="3805963" y="4263097"/>
              <a:ext cx="408385" cy="307777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defPPr>
                <a:defRPr lang="en-US"/>
              </a:defPPr>
              <a:lvl1pPr algn="l" defTabSz="457200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pitchFamily="-106" charset="0"/>
                  <a:ea typeface="ＭＳ Ｐゴシック" pitchFamily="-106" charset="-128"/>
                  <a:cs typeface="ＭＳ Ｐゴシック" pitchFamily="-106" charset="-128"/>
                </a:defRPr>
              </a:lvl1pPr>
              <a:lvl2pPr marL="457200" algn="l" defTabSz="457200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pitchFamily="-106" charset="0"/>
                  <a:ea typeface="ＭＳ Ｐゴシック" pitchFamily="-106" charset="-128"/>
                  <a:cs typeface="ＭＳ Ｐゴシック" pitchFamily="-106" charset="-128"/>
                </a:defRPr>
              </a:lvl2pPr>
              <a:lvl3pPr marL="914400" algn="l" defTabSz="457200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pitchFamily="-106" charset="0"/>
                  <a:ea typeface="ＭＳ Ｐゴシック" pitchFamily="-106" charset="-128"/>
                  <a:cs typeface="ＭＳ Ｐゴシック" pitchFamily="-106" charset="-128"/>
                </a:defRPr>
              </a:lvl3pPr>
              <a:lvl4pPr marL="1371600" algn="l" defTabSz="457200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pitchFamily="-106" charset="0"/>
                  <a:ea typeface="ＭＳ Ｐゴシック" pitchFamily="-106" charset="-128"/>
                  <a:cs typeface="ＭＳ Ｐゴシック" pitchFamily="-106" charset="-128"/>
                </a:defRPr>
              </a:lvl4pPr>
              <a:lvl5pPr marL="1828800" algn="l" defTabSz="457200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pitchFamily="-106" charset="0"/>
                  <a:ea typeface="ＭＳ Ｐゴシック" pitchFamily="-106" charset="-128"/>
                  <a:cs typeface="ＭＳ Ｐゴシック" pitchFamily="-106" charset="-128"/>
                </a:defRPr>
              </a:lvl5pPr>
              <a:lvl6pPr marL="2286000" algn="l" defTabSz="457200" rtl="0" eaLnBrk="1" latinLnBrk="0" hangingPunct="1">
                <a:defRPr sz="2400" kern="1200">
                  <a:solidFill>
                    <a:schemeClr val="tx1"/>
                  </a:solidFill>
                  <a:latin typeface="Arial" pitchFamily="-106" charset="0"/>
                  <a:ea typeface="ＭＳ Ｐゴシック" pitchFamily="-106" charset="-128"/>
                  <a:cs typeface="ＭＳ Ｐゴシック" pitchFamily="-106" charset="-128"/>
                </a:defRPr>
              </a:lvl6pPr>
              <a:lvl7pPr marL="2743200" algn="l" defTabSz="457200" rtl="0" eaLnBrk="1" latinLnBrk="0" hangingPunct="1">
                <a:defRPr sz="2400" kern="1200">
                  <a:solidFill>
                    <a:schemeClr val="tx1"/>
                  </a:solidFill>
                  <a:latin typeface="Arial" pitchFamily="-106" charset="0"/>
                  <a:ea typeface="ＭＳ Ｐゴシック" pitchFamily="-106" charset="-128"/>
                  <a:cs typeface="ＭＳ Ｐゴシック" pitchFamily="-106" charset="-128"/>
                </a:defRPr>
              </a:lvl7pPr>
              <a:lvl8pPr marL="3200400" algn="l" defTabSz="457200" rtl="0" eaLnBrk="1" latinLnBrk="0" hangingPunct="1">
                <a:defRPr sz="2400" kern="1200">
                  <a:solidFill>
                    <a:schemeClr val="tx1"/>
                  </a:solidFill>
                  <a:latin typeface="Arial" pitchFamily="-106" charset="0"/>
                  <a:ea typeface="ＭＳ Ｐゴシック" pitchFamily="-106" charset="-128"/>
                  <a:cs typeface="ＭＳ Ｐゴシック" pitchFamily="-106" charset="-128"/>
                </a:defRPr>
              </a:lvl8pPr>
              <a:lvl9pPr marL="3657600" algn="l" defTabSz="457200" rtl="0" eaLnBrk="1" latinLnBrk="0" hangingPunct="1">
                <a:defRPr sz="2400" kern="1200">
                  <a:solidFill>
                    <a:schemeClr val="tx1"/>
                  </a:solidFill>
                  <a:latin typeface="Arial" pitchFamily="-106" charset="0"/>
                  <a:ea typeface="ＭＳ Ｐゴシック" pitchFamily="-106" charset="-128"/>
                  <a:cs typeface="ＭＳ Ｐゴシック" pitchFamily="-106" charset="-128"/>
                </a:defRPr>
              </a:lvl9pPr>
            </a:lstStyle>
            <a:p>
              <a:pPr>
                <a:defRPr/>
              </a:pPr>
              <a:r>
                <a:rPr lang="en-US" altLang="zh-CN" sz="1400" i="1" kern="0" dirty="0">
                  <a:solidFill>
                    <a:prstClr val="black"/>
                  </a:solidFill>
                  <a:latin typeface="Calibri"/>
                  <a:ea typeface="宋体"/>
                </a:rPr>
                <a:t>O</a:t>
              </a:r>
              <a:r>
                <a:rPr lang="en-US" altLang="zh-CN" sz="1400" i="1" kern="0" baseline="-25000" dirty="0">
                  <a:solidFill>
                    <a:prstClr val="black"/>
                  </a:solidFill>
                  <a:latin typeface="Calibri"/>
                  <a:ea typeface="宋体"/>
                </a:rPr>
                <a:t>1</a:t>
              </a:r>
              <a:endParaRPr lang="zh-CN" altLang="en-US" sz="1400" kern="0" baseline="-25000" dirty="0">
                <a:solidFill>
                  <a:prstClr val="black"/>
                </a:solidFill>
                <a:latin typeface="Calibri"/>
                <a:ea typeface="宋体"/>
              </a:endParaRPr>
            </a:p>
          </p:txBody>
        </p:sp>
        <p:sp>
          <p:nvSpPr>
            <p:cNvPr id="25" name="TextBox 410">
              <a:extLst>
                <a:ext uri="{FF2B5EF4-FFF2-40B4-BE49-F238E27FC236}">
                  <a16:creationId xmlns:a16="http://schemas.microsoft.com/office/drawing/2014/main" id="{1A6F85A4-99FF-45D8-9F10-17A8297CD5F0}"/>
                </a:ext>
              </a:extLst>
            </p:cNvPr>
            <p:cNvSpPr txBox="1"/>
            <p:nvPr/>
          </p:nvSpPr>
          <p:spPr bwMode="auto">
            <a:xfrm>
              <a:off x="4373028" y="4269431"/>
              <a:ext cx="366713" cy="307777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defPPr>
                <a:defRPr lang="en-US"/>
              </a:defPPr>
              <a:lvl1pPr algn="l" defTabSz="457200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pitchFamily="-106" charset="0"/>
                  <a:ea typeface="ＭＳ Ｐゴシック" pitchFamily="-106" charset="-128"/>
                  <a:cs typeface="ＭＳ Ｐゴシック" pitchFamily="-106" charset="-128"/>
                </a:defRPr>
              </a:lvl1pPr>
              <a:lvl2pPr marL="457200" algn="l" defTabSz="457200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pitchFamily="-106" charset="0"/>
                  <a:ea typeface="ＭＳ Ｐゴシック" pitchFamily="-106" charset="-128"/>
                  <a:cs typeface="ＭＳ Ｐゴシック" pitchFamily="-106" charset="-128"/>
                </a:defRPr>
              </a:lvl2pPr>
              <a:lvl3pPr marL="914400" algn="l" defTabSz="457200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pitchFamily="-106" charset="0"/>
                  <a:ea typeface="ＭＳ Ｐゴシック" pitchFamily="-106" charset="-128"/>
                  <a:cs typeface="ＭＳ Ｐゴシック" pitchFamily="-106" charset="-128"/>
                </a:defRPr>
              </a:lvl3pPr>
              <a:lvl4pPr marL="1371600" algn="l" defTabSz="457200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pitchFamily="-106" charset="0"/>
                  <a:ea typeface="ＭＳ Ｐゴシック" pitchFamily="-106" charset="-128"/>
                  <a:cs typeface="ＭＳ Ｐゴシック" pitchFamily="-106" charset="-128"/>
                </a:defRPr>
              </a:lvl4pPr>
              <a:lvl5pPr marL="1828800" algn="l" defTabSz="457200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pitchFamily="-106" charset="0"/>
                  <a:ea typeface="ＭＳ Ｐゴシック" pitchFamily="-106" charset="-128"/>
                  <a:cs typeface="ＭＳ Ｐゴシック" pitchFamily="-106" charset="-128"/>
                </a:defRPr>
              </a:lvl5pPr>
              <a:lvl6pPr marL="2286000" algn="l" defTabSz="457200" rtl="0" eaLnBrk="1" latinLnBrk="0" hangingPunct="1">
                <a:defRPr sz="2400" kern="1200">
                  <a:solidFill>
                    <a:schemeClr val="tx1"/>
                  </a:solidFill>
                  <a:latin typeface="Arial" pitchFamily="-106" charset="0"/>
                  <a:ea typeface="ＭＳ Ｐゴシック" pitchFamily="-106" charset="-128"/>
                  <a:cs typeface="ＭＳ Ｐゴシック" pitchFamily="-106" charset="-128"/>
                </a:defRPr>
              </a:lvl6pPr>
              <a:lvl7pPr marL="2743200" algn="l" defTabSz="457200" rtl="0" eaLnBrk="1" latinLnBrk="0" hangingPunct="1">
                <a:defRPr sz="2400" kern="1200">
                  <a:solidFill>
                    <a:schemeClr val="tx1"/>
                  </a:solidFill>
                  <a:latin typeface="Arial" pitchFamily="-106" charset="0"/>
                  <a:ea typeface="ＭＳ Ｐゴシック" pitchFamily="-106" charset="-128"/>
                  <a:cs typeface="ＭＳ Ｐゴシック" pitchFamily="-106" charset="-128"/>
                </a:defRPr>
              </a:lvl7pPr>
              <a:lvl8pPr marL="3200400" algn="l" defTabSz="457200" rtl="0" eaLnBrk="1" latinLnBrk="0" hangingPunct="1">
                <a:defRPr sz="2400" kern="1200">
                  <a:solidFill>
                    <a:schemeClr val="tx1"/>
                  </a:solidFill>
                  <a:latin typeface="Arial" pitchFamily="-106" charset="0"/>
                  <a:ea typeface="ＭＳ Ｐゴシック" pitchFamily="-106" charset="-128"/>
                  <a:cs typeface="ＭＳ Ｐゴシック" pitchFamily="-106" charset="-128"/>
                </a:defRPr>
              </a:lvl8pPr>
              <a:lvl9pPr marL="3657600" algn="l" defTabSz="457200" rtl="0" eaLnBrk="1" latinLnBrk="0" hangingPunct="1">
                <a:defRPr sz="2400" kern="1200">
                  <a:solidFill>
                    <a:schemeClr val="tx1"/>
                  </a:solidFill>
                  <a:latin typeface="Arial" pitchFamily="-106" charset="0"/>
                  <a:ea typeface="ＭＳ Ｐゴシック" pitchFamily="-106" charset="-128"/>
                  <a:cs typeface="ＭＳ Ｐゴシック" pitchFamily="-106" charset="-128"/>
                </a:defRPr>
              </a:lvl9pPr>
            </a:lstStyle>
            <a:p>
              <a:pPr>
                <a:defRPr/>
              </a:pPr>
              <a:r>
                <a:rPr lang="en-US" altLang="zh-CN" sz="1400" i="1" kern="0" dirty="0">
                  <a:solidFill>
                    <a:prstClr val="black"/>
                  </a:solidFill>
                  <a:latin typeface="Calibri"/>
                  <a:ea typeface="宋体"/>
                </a:rPr>
                <a:t>O</a:t>
              </a:r>
              <a:r>
                <a:rPr lang="en-US" altLang="zh-CN" sz="1400" i="1" kern="0" baseline="-25000" dirty="0">
                  <a:solidFill>
                    <a:prstClr val="black"/>
                  </a:solidFill>
                  <a:latin typeface="Calibri"/>
                  <a:ea typeface="宋体"/>
                </a:rPr>
                <a:t>2</a:t>
              </a:r>
              <a:endParaRPr lang="zh-CN" altLang="en-US" sz="1400" kern="0" baseline="-25000" dirty="0">
                <a:solidFill>
                  <a:prstClr val="black"/>
                </a:solidFill>
                <a:latin typeface="Calibri"/>
                <a:ea typeface="宋体"/>
              </a:endParaRPr>
            </a:p>
          </p:txBody>
        </p:sp>
        <p:sp>
          <p:nvSpPr>
            <p:cNvPr id="26" name="TextBox 411">
              <a:extLst>
                <a:ext uri="{FF2B5EF4-FFF2-40B4-BE49-F238E27FC236}">
                  <a16:creationId xmlns:a16="http://schemas.microsoft.com/office/drawing/2014/main" id="{ABF907B0-8CA5-4C8E-BEB5-67798E9394D9}"/>
                </a:ext>
              </a:extLst>
            </p:cNvPr>
            <p:cNvSpPr txBox="1"/>
            <p:nvPr/>
          </p:nvSpPr>
          <p:spPr bwMode="auto">
            <a:xfrm>
              <a:off x="4949788" y="4274250"/>
              <a:ext cx="363141" cy="307777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defPPr>
                <a:defRPr lang="en-US"/>
              </a:defPPr>
              <a:lvl1pPr algn="l" defTabSz="457200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pitchFamily="-106" charset="0"/>
                  <a:ea typeface="ＭＳ Ｐゴシック" pitchFamily="-106" charset="-128"/>
                  <a:cs typeface="ＭＳ Ｐゴシック" pitchFamily="-106" charset="-128"/>
                </a:defRPr>
              </a:lvl1pPr>
              <a:lvl2pPr marL="457200" algn="l" defTabSz="457200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pitchFamily="-106" charset="0"/>
                  <a:ea typeface="ＭＳ Ｐゴシック" pitchFamily="-106" charset="-128"/>
                  <a:cs typeface="ＭＳ Ｐゴシック" pitchFamily="-106" charset="-128"/>
                </a:defRPr>
              </a:lvl2pPr>
              <a:lvl3pPr marL="914400" algn="l" defTabSz="457200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pitchFamily="-106" charset="0"/>
                  <a:ea typeface="ＭＳ Ｐゴシック" pitchFamily="-106" charset="-128"/>
                  <a:cs typeface="ＭＳ Ｐゴシック" pitchFamily="-106" charset="-128"/>
                </a:defRPr>
              </a:lvl3pPr>
              <a:lvl4pPr marL="1371600" algn="l" defTabSz="457200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pitchFamily="-106" charset="0"/>
                  <a:ea typeface="ＭＳ Ｐゴシック" pitchFamily="-106" charset="-128"/>
                  <a:cs typeface="ＭＳ Ｐゴシック" pitchFamily="-106" charset="-128"/>
                </a:defRPr>
              </a:lvl4pPr>
              <a:lvl5pPr marL="1828800" algn="l" defTabSz="457200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pitchFamily="-106" charset="0"/>
                  <a:ea typeface="ＭＳ Ｐゴシック" pitchFamily="-106" charset="-128"/>
                  <a:cs typeface="ＭＳ Ｐゴシック" pitchFamily="-106" charset="-128"/>
                </a:defRPr>
              </a:lvl5pPr>
              <a:lvl6pPr marL="2286000" algn="l" defTabSz="457200" rtl="0" eaLnBrk="1" latinLnBrk="0" hangingPunct="1">
                <a:defRPr sz="2400" kern="1200">
                  <a:solidFill>
                    <a:schemeClr val="tx1"/>
                  </a:solidFill>
                  <a:latin typeface="Arial" pitchFamily="-106" charset="0"/>
                  <a:ea typeface="ＭＳ Ｐゴシック" pitchFamily="-106" charset="-128"/>
                  <a:cs typeface="ＭＳ Ｐゴシック" pitchFamily="-106" charset="-128"/>
                </a:defRPr>
              </a:lvl6pPr>
              <a:lvl7pPr marL="2743200" algn="l" defTabSz="457200" rtl="0" eaLnBrk="1" latinLnBrk="0" hangingPunct="1">
                <a:defRPr sz="2400" kern="1200">
                  <a:solidFill>
                    <a:schemeClr val="tx1"/>
                  </a:solidFill>
                  <a:latin typeface="Arial" pitchFamily="-106" charset="0"/>
                  <a:ea typeface="ＭＳ Ｐゴシック" pitchFamily="-106" charset="-128"/>
                  <a:cs typeface="ＭＳ Ｐゴシック" pitchFamily="-106" charset="-128"/>
                </a:defRPr>
              </a:lvl7pPr>
              <a:lvl8pPr marL="3200400" algn="l" defTabSz="457200" rtl="0" eaLnBrk="1" latinLnBrk="0" hangingPunct="1">
                <a:defRPr sz="2400" kern="1200">
                  <a:solidFill>
                    <a:schemeClr val="tx1"/>
                  </a:solidFill>
                  <a:latin typeface="Arial" pitchFamily="-106" charset="0"/>
                  <a:ea typeface="ＭＳ Ｐゴシック" pitchFamily="-106" charset="-128"/>
                  <a:cs typeface="ＭＳ Ｐゴシック" pitchFamily="-106" charset="-128"/>
                </a:defRPr>
              </a:lvl8pPr>
              <a:lvl9pPr marL="3657600" algn="l" defTabSz="457200" rtl="0" eaLnBrk="1" latinLnBrk="0" hangingPunct="1">
                <a:defRPr sz="2400" kern="1200">
                  <a:solidFill>
                    <a:schemeClr val="tx1"/>
                  </a:solidFill>
                  <a:latin typeface="Arial" pitchFamily="-106" charset="0"/>
                  <a:ea typeface="ＭＳ Ｐゴシック" pitchFamily="-106" charset="-128"/>
                  <a:cs typeface="ＭＳ Ｐゴシック" pitchFamily="-106" charset="-128"/>
                </a:defRPr>
              </a:lvl9pPr>
            </a:lstStyle>
            <a:p>
              <a:pPr>
                <a:defRPr/>
              </a:pPr>
              <a:r>
                <a:rPr lang="en-US" altLang="zh-CN" sz="1400" i="1" kern="0" dirty="0">
                  <a:solidFill>
                    <a:prstClr val="black"/>
                  </a:solidFill>
                  <a:latin typeface="Calibri"/>
                  <a:ea typeface="宋体"/>
                </a:rPr>
                <a:t>O</a:t>
              </a:r>
              <a:r>
                <a:rPr lang="en-US" altLang="zh-CN" sz="1400" i="1" kern="0" baseline="-25000" dirty="0">
                  <a:solidFill>
                    <a:prstClr val="black"/>
                  </a:solidFill>
                  <a:latin typeface="Calibri"/>
                  <a:ea typeface="宋体"/>
                </a:rPr>
                <a:t>3</a:t>
              </a:r>
              <a:endParaRPr lang="zh-CN" altLang="en-US" sz="1400" kern="0" baseline="-25000" dirty="0">
                <a:solidFill>
                  <a:prstClr val="black"/>
                </a:solidFill>
                <a:latin typeface="Calibri"/>
                <a:ea typeface="宋体"/>
              </a:endParaRPr>
            </a:p>
          </p:txBody>
        </p:sp>
        <p:sp>
          <p:nvSpPr>
            <p:cNvPr id="28" name="Freeform 44">
              <a:extLst>
                <a:ext uri="{FF2B5EF4-FFF2-40B4-BE49-F238E27FC236}">
                  <a16:creationId xmlns:a16="http://schemas.microsoft.com/office/drawing/2014/main" id="{D7FAA396-F592-4A1B-B9BA-F7C1BEFF5902}"/>
                </a:ext>
              </a:extLst>
            </p:cNvPr>
            <p:cNvSpPr/>
            <p:nvPr/>
          </p:nvSpPr>
          <p:spPr bwMode="auto">
            <a:xfrm>
              <a:off x="4608179" y="4448909"/>
              <a:ext cx="72628" cy="234851"/>
            </a:xfrm>
            <a:custGeom>
              <a:avLst/>
              <a:gdLst>
                <a:gd name="connsiteX0" fmla="*/ 0 w 80073"/>
                <a:gd name="connsiteY0" fmla="*/ 138113 h 138113"/>
                <a:gd name="connsiteX1" fmla="*/ 71438 w 80073"/>
                <a:gd name="connsiteY1" fmla="*/ 100013 h 138113"/>
                <a:gd name="connsiteX2" fmla="*/ 76200 w 80073"/>
                <a:gd name="connsiteY2" fmla="*/ 0 h 138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0073" h="138113">
                  <a:moveTo>
                    <a:pt x="0" y="138113"/>
                  </a:moveTo>
                  <a:cubicBezTo>
                    <a:pt x="29369" y="130572"/>
                    <a:pt x="58738" y="123032"/>
                    <a:pt x="71438" y="100013"/>
                  </a:cubicBezTo>
                  <a:cubicBezTo>
                    <a:pt x="84138" y="76994"/>
                    <a:pt x="80169" y="38497"/>
                    <a:pt x="76200" y="0"/>
                  </a:cubicBezTo>
                </a:path>
              </a:pathLst>
            </a:custGeom>
            <a:noFill/>
            <a:ln w="9525" cap="flat" cmpd="sng" algn="ctr">
              <a:solidFill>
                <a:sysClr val="windowText" lastClr="000000"/>
              </a:solidFill>
              <a:prstDash val="solid"/>
              <a:headEnd type="none" w="med" len="med"/>
              <a:tailEnd type="arrow" w="sm" len="med"/>
            </a:ln>
            <a:effectLst/>
          </p:spPr>
          <p:txBody>
            <a:bodyPr anchor="ctr"/>
            <a:lstStyle>
              <a:defPPr>
                <a:defRPr lang="en-US"/>
              </a:defPPr>
              <a:lvl1pPr algn="l" defTabSz="457200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pitchFamily="-106" charset="0"/>
                  <a:ea typeface="ＭＳ Ｐゴシック" pitchFamily="-106" charset="-128"/>
                  <a:cs typeface="ＭＳ Ｐゴシック" pitchFamily="-106" charset="-128"/>
                </a:defRPr>
              </a:lvl1pPr>
              <a:lvl2pPr marL="457200" algn="l" defTabSz="457200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pitchFamily="-106" charset="0"/>
                  <a:ea typeface="ＭＳ Ｐゴシック" pitchFamily="-106" charset="-128"/>
                  <a:cs typeface="ＭＳ Ｐゴシック" pitchFamily="-106" charset="-128"/>
                </a:defRPr>
              </a:lvl2pPr>
              <a:lvl3pPr marL="914400" algn="l" defTabSz="457200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pitchFamily="-106" charset="0"/>
                  <a:ea typeface="ＭＳ Ｐゴシック" pitchFamily="-106" charset="-128"/>
                  <a:cs typeface="ＭＳ Ｐゴシック" pitchFamily="-106" charset="-128"/>
                </a:defRPr>
              </a:lvl3pPr>
              <a:lvl4pPr marL="1371600" algn="l" defTabSz="457200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pitchFamily="-106" charset="0"/>
                  <a:ea typeface="ＭＳ Ｐゴシック" pitchFamily="-106" charset="-128"/>
                  <a:cs typeface="ＭＳ Ｐゴシック" pitchFamily="-106" charset="-128"/>
                </a:defRPr>
              </a:lvl4pPr>
              <a:lvl5pPr marL="1828800" algn="l" defTabSz="457200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pitchFamily="-106" charset="0"/>
                  <a:ea typeface="ＭＳ Ｐゴシック" pitchFamily="-106" charset="-128"/>
                  <a:cs typeface="ＭＳ Ｐゴシック" pitchFamily="-106" charset="-128"/>
                </a:defRPr>
              </a:lvl5pPr>
              <a:lvl6pPr marL="2286000" algn="l" defTabSz="457200" rtl="0" eaLnBrk="1" latinLnBrk="0" hangingPunct="1">
                <a:defRPr sz="2400" kern="1200">
                  <a:solidFill>
                    <a:schemeClr val="tx1"/>
                  </a:solidFill>
                  <a:latin typeface="Arial" pitchFamily="-106" charset="0"/>
                  <a:ea typeface="ＭＳ Ｐゴシック" pitchFamily="-106" charset="-128"/>
                  <a:cs typeface="ＭＳ Ｐゴシック" pitchFamily="-106" charset="-128"/>
                </a:defRPr>
              </a:lvl6pPr>
              <a:lvl7pPr marL="2743200" algn="l" defTabSz="457200" rtl="0" eaLnBrk="1" latinLnBrk="0" hangingPunct="1">
                <a:defRPr sz="2400" kern="1200">
                  <a:solidFill>
                    <a:schemeClr val="tx1"/>
                  </a:solidFill>
                  <a:latin typeface="Arial" pitchFamily="-106" charset="0"/>
                  <a:ea typeface="ＭＳ Ｐゴシック" pitchFamily="-106" charset="-128"/>
                  <a:cs typeface="ＭＳ Ｐゴシック" pitchFamily="-106" charset="-128"/>
                </a:defRPr>
              </a:lvl7pPr>
              <a:lvl8pPr marL="3200400" algn="l" defTabSz="457200" rtl="0" eaLnBrk="1" latinLnBrk="0" hangingPunct="1">
                <a:defRPr sz="2400" kern="1200">
                  <a:solidFill>
                    <a:schemeClr val="tx1"/>
                  </a:solidFill>
                  <a:latin typeface="Arial" pitchFamily="-106" charset="0"/>
                  <a:ea typeface="ＭＳ Ｐゴシック" pitchFamily="-106" charset="-128"/>
                  <a:cs typeface="ＭＳ Ｐゴシック" pitchFamily="-106" charset="-128"/>
                </a:defRPr>
              </a:lvl8pPr>
              <a:lvl9pPr marL="3657600" algn="l" defTabSz="457200" rtl="0" eaLnBrk="1" latinLnBrk="0" hangingPunct="1">
                <a:defRPr sz="2400" kern="1200">
                  <a:solidFill>
                    <a:schemeClr val="tx1"/>
                  </a:solidFill>
                  <a:latin typeface="Arial" pitchFamily="-106" charset="0"/>
                  <a:ea typeface="ＭＳ Ｐゴシック" pitchFamily="-106" charset="-128"/>
                  <a:cs typeface="ＭＳ Ｐゴシック" pitchFamily="-106" charset="-128"/>
                </a:defRPr>
              </a:lvl9pPr>
            </a:lstStyle>
            <a:p>
              <a:pPr>
                <a:defRPr/>
              </a:pPr>
              <a:endParaRPr lang="en-US" sz="1400" kern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9" name="Freeform 44">
              <a:extLst>
                <a:ext uri="{FF2B5EF4-FFF2-40B4-BE49-F238E27FC236}">
                  <a16:creationId xmlns:a16="http://schemas.microsoft.com/office/drawing/2014/main" id="{4D6DDF65-29E6-4941-9C72-CD82DB5F9D0F}"/>
                </a:ext>
              </a:extLst>
            </p:cNvPr>
            <p:cNvSpPr/>
            <p:nvPr/>
          </p:nvSpPr>
          <p:spPr bwMode="auto">
            <a:xfrm>
              <a:off x="5193268" y="4452481"/>
              <a:ext cx="72629" cy="233958"/>
            </a:xfrm>
            <a:custGeom>
              <a:avLst/>
              <a:gdLst>
                <a:gd name="connsiteX0" fmla="*/ 0 w 80073"/>
                <a:gd name="connsiteY0" fmla="*/ 138113 h 138113"/>
                <a:gd name="connsiteX1" fmla="*/ 71438 w 80073"/>
                <a:gd name="connsiteY1" fmla="*/ 100013 h 138113"/>
                <a:gd name="connsiteX2" fmla="*/ 76200 w 80073"/>
                <a:gd name="connsiteY2" fmla="*/ 0 h 138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0073" h="138113">
                  <a:moveTo>
                    <a:pt x="0" y="138113"/>
                  </a:moveTo>
                  <a:cubicBezTo>
                    <a:pt x="29369" y="130572"/>
                    <a:pt x="58738" y="123032"/>
                    <a:pt x="71438" y="100013"/>
                  </a:cubicBezTo>
                  <a:cubicBezTo>
                    <a:pt x="84138" y="76994"/>
                    <a:pt x="80169" y="38497"/>
                    <a:pt x="76200" y="0"/>
                  </a:cubicBezTo>
                </a:path>
              </a:pathLst>
            </a:custGeom>
            <a:noFill/>
            <a:ln w="9525" cap="flat" cmpd="sng" algn="ctr">
              <a:solidFill>
                <a:sysClr val="windowText" lastClr="000000"/>
              </a:solidFill>
              <a:prstDash val="solid"/>
              <a:headEnd type="none" w="med" len="med"/>
              <a:tailEnd type="arrow" w="sm" len="med"/>
            </a:ln>
            <a:effectLst/>
          </p:spPr>
          <p:txBody>
            <a:bodyPr anchor="ctr"/>
            <a:lstStyle>
              <a:defPPr>
                <a:defRPr lang="en-US"/>
              </a:defPPr>
              <a:lvl1pPr algn="l" defTabSz="457200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pitchFamily="-106" charset="0"/>
                  <a:ea typeface="ＭＳ Ｐゴシック" pitchFamily="-106" charset="-128"/>
                  <a:cs typeface="ＭＳ Ｐゴシック" pitchFamily="-106" charset="-128"/>
                </a:defRPr>
              </a:lvl1pPr>
              <a:lvl2pPr marL="457200" algn="l" defTabSz="457200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pitchFamily="-106" charset="0"/>
                  <a:ea typeface="ＭＳ Ｐゴシック" pitchFamily="-106" charset="-128"/>
                  <a:cs typeface="ＭＳ Ｐゴシック" pitchFamily="-106" charset="-128"/>
                </a:defRPr>
              </a:lvl2pPr>
              <a:lvl3pPr marL="914400" algn="l" defTabSz="457200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pitchFamily="-106" charset="0"/>
                  <a:ea typeface="ＭＳ Ｐゴシック" pitchFamily="-106" charset="-128"/>
                  <a:cs typeface="ＭＳ Ｐゴシック" pitchFamily="-106" charset="-128"/>
                </a:defRPr>
              </a:lvl3pPr>
              <a:lvl4pPr marL="1371600" algn="l" defTabSz="457200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pitchFamily="-106" charset="0"/>
                  <a:ea typeface="ＭＳ Ｐゴシック" pitchFamily="-106" charset="-128"/>
                  <a:cs typeface="ＭＳ Ｐゴシック" pitchFamily="-106" charset="-128"/>
                </a:defRPr>
              </a:lvl4pPr>
              <a:lvl5pPr marL="1828800" algn="l" defTabSz="457200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pitchFamily="-106" charset="0"/>
                  <a:ea typeface="ＭＳ Ｐゴシック" pitchFamily="-106" charset="-128"/>
                  <a:cs typeface="ＭＳ Ｐゴシック" pitchFamily="-106" charset="-128"/>
                </a:defRPr>
              </a:lvl5pPr>
              <a:lvl6pPr marL="2286000" algn="l" defTabSz="457200" rtl="0" eaLnBrk="1" latinLnBrk="0" hangingPunct="1">
                <a:defRPr sz="2400" kern="1200">
                  <a:solidFill>
                    <a:schemeClr val="tx1"/>
                  </a:solidFill>
                  <a:latin typeface="Arial" pitchFamily="-106" charset="0"/>
                  <a:ea typeface="ＭＳ Ｐゴシック" pitchFamily="-106" charset="-128"/>
                  <a:cs typeface="ＭＳ Ｐゴシック" pitchFamily="-106" charset="-128"/>
                </a:defRPr>
              </a:lvl6pPr>
              <a:lvl7pPr marL="2743200" algn="l" defTabSz="457200" rtl="0" eaLnBrk="1" latinLnBrk="0" hangingPunct="1">
                <a:defRPr sz="2400" kern="1200">
                  <a:solidFill>
                    <a:schemeClr val="tx1"/>
                  </a:solidFill>
                  <a:latin typeface="Arial" pitchFamily="-106" charset="0"/>
                  <a:ea typeface="ＭＳ Ｐゴシック" pitchFamily="-106" charset="-128"/>
                  <a:cs typeface="ＭＳ Ｐゴシック" pitchFamily="-106" charset="-128"/>
                </a:defRPr>
              </a:lvl7pPr>
              <a:lvl8pPr marL="3200400" algn="l" defTabSz="457200" rtl="0" eaLnBrk="1" latinLnBrk="0" hangingPunct="1">
                <a:defRPr sz="2400" kern="1200">
                  <a:solidFill>
                    <a:schemeClr val="tx1"/>
                  </a:solidFill>
                  <a:latin typeface="Arial" pitchFamily="-106" charset="0"/>
                  <a:ea typeface="ＭＳ Ｐゴシック" pitchFamily="-106" charset="-128"/>
                  <a:cs typeface="ＭＳ Ｐゴシック" pitchFamily="-106" charset="-128"/>
                </a:defRPr>
              </a:lvl8pPr>
              <a:lvl9pPr marL="3657600" algn="l" defTabSz="457200" rtl="0" eaLnBrk="1" latinLnBrk="0" hangingPunct="1">
                <a:defRPr sz="2400" kern="1200">
                  <a:solidFill>
                    <a:schemeClr val="tx1"/>
                  </a:solidFill>
                  <a:latin typeface="Arial" pitchFamily="-106" charset="0"/>
                  <a:ea typeface="ＭＳ Ｐゴシック" pitchFamily="-106" charset="-128"/>
                  <a:cs typeface="ＭＳ Ｐゴシック" pitchFamily="-106" charset="-128"/>
                </a:defRPr>
              </a:lvl9pPr>
            </a:lstStyle>
            <a:p>
              <a:pPr>
                <a:defRPr/>
              </a:pPr>
              <a:endParaRPr lang="en-US" sz="1400" kern="0">
                <a:solidFill>
                  <a:prstClr val="white"/>
                </a:solidFill>
                <a:latin typeface="Calibri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EF6EDD-B30D-4267-8DBE-6D352DD98C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Message passing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9477A4-FA11-42E3-9C18-CB433FAD9C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0094" y="949504"/>
            <a:ext cx="8663812" cy="381843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1800" dirty="0" err="1"/>
              <a:t>Inbuf</a:t>
            </a:r>
            <a:r>
              <a:rPr lang="en-US" sz="1800" baseline="-25000" dirty="0" err="1"/>
              <a:t>i</a:t>
            </a:r>
            <a:r>
              <a:rPr lang="en-US" sz="1800" dirty="0"/>
              <a:t>[j]</a:t>
            </a:r>
            <a:endParaRPr lang="en-US" sz="1800" i="1" dirty="0"/>
          </a:p>
          <a:p>
            <a:pPr lvl="1">
              <a:buFont typeface="Wingdings" panose="05000000000000000000" pitchFamily="2" charset="2"/>
              <a:buChar char="Ø"/>
              <a:defRPr/>
            </a:pPr>
            <a:r>
              <a:rPr lang="en-US" sz="1800" dirty="0"/>
              <a:t>Holds messages sent by </a:t>
            </a:r>
            <a:r>
              <a:rPr lang="en-US" sz="1800" dirty="0" err="1"/>
              <a:t>p</a:t>
            </a:r>
            <a:r>
              <a:rPr lang="en-US" sz="1800" baseline="-25000" dirty="0" err="1"/>
              <a:t>j</a:t>
            </a:r>
            <a:r>
              <a:rPr lang="en-US" sz="1800" baseline="-25000" dirty="0"/>
              <a:t> </a:t>
            </a:r>
            <a:r>
              <a:rPr lang="en-US" sz="1800" dirty="0"/>
              <a:t>delivered to (but not processed by) p</a:t>
            </a:r>
            <a:r>
              <a:rPr lang="en-US" sz="1800" baseline="-25000" dirty="0"/>
              <a:t>i</a:t>
            </a:r>
            <a:r>
              <a:rPr lang="en-US" sz="1800" dirty="0"/>
              <a:t> </a:t>
            </a:r>
          </a:p>
          <a:p>
            <a:pPr>
              <a:defRPr/>
            </a:pPr>
            <a:r>
              <a:rPr lang="en-US" sz="1800" dirty="0" err="1"/>
              <a:t>Outbuf</a:t>
            </a:r>
            <a:r>
              <a:rPr lang="en-US" sz="1800" baseline="-25000" dirty="0" err="1"/>
              <a:t>i</a:t>
            </a:r>
            <a:r>
              <a:rPr lang="en-US" sz="1800" dirty="0"/>
              <a:t>[j]</a:t>
            </a:r>
          </a:p>
          <a:p>
            <a:pPr lvl="1">
              <a:buFont typeface="Wingdings" panose="05000000000000000000" pitchFamily="2" charset="2"/>
              <a:buChar char="Ø"/>
              <a:defRPr/>
            </a:pPr>
            <a:r>
              <a:rPr lang="en-US" sz="1800" dirty="0"/>
              <a:t>Holds messages sent by p</a:t>
            </a:r>
            <a:r>
              <a:rPr lang="en-US" sz="1800" baseline="-25000" dirty="0"/>
              <a:t>i </a:t>
            </a:r>
            <a:r>
              <a:rPr lang="en-US" sz="1800" dirty="0"/>
              <a:t>not delivered to </a:t>
            </a:r>
            <a:r>
              <a:rPr lang="en-US" sz="1800" dirty="0" err="1"/>
              <a:t>p</a:t>
            </a:r>
            <a:r>
              <a:rPr lang="en-US" sz="1800" baseline="-25000" dirty="0" err="1"/>
              <a:t>j</a:t>
            </a:r>
            <a:r>
              <a:rPr lang="en-US" sz="1800" dirty="0"/>
              <a:t> </a:t>
            </a:r>
          </a:p>
          <a:p>
            <a:pPr lvl="1">
              <a:buFont typeface="Wingdings" panose="05000000000000000000" pitchFamily="2" charset="2"/>
              <a:buNone/>
              <a:defRPr/>
            </a:pPr>
            <a:endParaRPr lang="en-US" sz="1800" i="1" dirty="0"/>
          </a:p>
          <a:p>
            <a:pPr marL="257175" lvl="1" indent="-257175">
              <a:spcBef>
                <a:spcPct val="50000"/>
              </a:spcBef>
              <a:buNone/>
              <a:defRPr/>
            </a:pPr>
            <a:r>
              <a:rPr lang="en-US" sz="1800" dirty="0"/>
              <a:t>Message m sent by p</a:t>
            </a:r>
            <a:r>
              <a:rPr lang="en-US" sz="1800" baseline="-25000" dirty="0"/>
              <a:t>i</a:t>
            </a:r>
            <a:r>
              <a:rPr lang="en-US" sz="1800" i="1" dirty="0"/>
              <a:t> </a:t>
            </a:r>
            <a:r>
              <a:rPr lang="en-US" sz="1800" dirty="0"/>
              <a:t>to </a:t>
            </a:r>
            <a:r>
              <a:rPr lang="en-US" sz="1800" dirty="0" err="1"/>
              <a:t>p</a:t>
            </a:r>
            <a:r>
              <a:rPr lang="en-US" sz="1800" baseline="-25000" dirty="0" err="1"/>
              <a:t>j</a:t>
            </a:r>
            <a:r>
              <a:rPr lang="en-US" sz="1800" dirty="0"/>
              <a:t>:</a:t>
            </a:r>
          </a:p>
          <a:p>
            <a:pPr marL="257175" lvl="1" indent="-257175">
              <a:spcBef>
                <a:spcPct val="50000"/>
              </a:spcBef>
              <a:buNone/>
              <a:defRPr/>
            </a:pPr>
            <a:r>
              <a:rPr lang="en-US" sz="1800" dirty="0"/>
              <a:t>1) First in </a:t>
            </a:r>
            <a:r>
              <a:rPr lang="en-US" sz="1800" dirty="0" err="1"/>
              <a:t>Outbuf</a:t>
            </a:r>
            <a:r>
              <a:rPr lang="en-US" sz="1800" baseline="-25000" dirty="0" err="1"/>
              <a:t>i</a:t>
            </a:r>
            <a:r>
              <a:rPr lang="en-US" sz="1800" dirty="0"/>
              <a:t>[j]</a:t>
            </a:r>
          </a:p>
          <a:p>
            <a:pPr marL="257175" lvl="1" indent="-257175">
              <a:spcBef>
                <a:spcPct val="50000"/>
              </a:spcBef>
              <a:buNone/>
              <a:defRPr/>
            </a:pPr>
            <a:r>
              <a:rPr lang="en-US" sz="1800" i="1" dirty="0"/>
              <a:t>2) </a:t>
            </a:r>
            <a:r>
              <a:rPr lang="en-US" sz="1800" dirty="0"/>
              <a:t>Upon delivery, in </a:t>
            </a:r>
            <a:r>
              <a:rPr lang="en-US" sz="1800" dirty="0" err="1"/>
              <a:t>Inbuf</a:t>
            </a:r>
            <a:r>
              <a:rPr lang="en-US" sz="1800" baseline="-25000" dirty="0" err="1"/>
              <a:t>j</a:t>
            </a:r>
            <a:r>
              <a:rPr lang="en-US" sz="1800" dirty="0"/>
              <a:t>[</a:t>
            </a:r>
            <a:r>
              <a:rPr lang="en-US" sz="1800" dirty="0" err="1"/>
              <a:t>i</a:t>
            </a:r>
            <a:r>
              <a:rPr lang="en-US" sz="1800" dirty="0"/>
              <a:t>]</a:t>
            </a:r>
            <a:endParaRPr lang="en-US" sz="1800" i="1" dirty="0"/>
          </a:p>
          <a:p>
            <a:pPr>
              <a:buFont typeface="Wingdings" panose="05000000000000000000" pitchFamily="2" charset="2"/>
              <a:buNone/>
              <a:defRPr/>
            </a:pPr>
            <a:endParaRPr lang="en-US" b="0" dirty="0"/>
          </a:p>
        </p:txBody>
      </p:sp>
      <p:sp>
        <p:nvSpPr>
          <p:cNvPr id="55300" name="Slide Number Placeholder 3">
            <a:extLst>
              <a:ext uri="{FF2B5EF4-FFF2-40B4-BE49-F238E27FC236}">
                <a16:creationId xmlns:a16="http://schemas.microsoft.com/office/drawing/2014/main" id="{F7CE6DE8-E587-454E-A155-AB419C4A8E6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557213" indent="-2143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857250" indent="-1714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200150" indent="-1714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1543050" indent="-1714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181BB44B-FB4B-482B-A019-AF15BF4B2DF2}" type="slidenum">
              <a:rPr lang="fr-FR" altLang="en-US">
                <a:solidFill>
                  <a:schemeClr val="bg2"/>
                </a:solidFill>
                <a:latin typeface="Eurostile LT Std"/>
              </a:rPr>
              <a:pPr eaLnBrk="1" hangingPunct="1"/>
              <a:t>7</a:t>
            </a:fld>
            <a:endParaRPr lang="fr-FR" altLang="en-US">
              <a:solidFill>
                <a:schemeClr val="bg2"/>
              </a:solidFill>
              <a:latin typeface="Eurostile LT St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78ED9-1845-407C-A5A6-60F2F7334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Executions and configurations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ED4840-884A-4166-BE38-C2BC995E1A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3380" y="833172"/>
            <a:ext cx="8397240" cy="4155896"/>
          </a:xfrm>
        </p:spPr>
        <p:txBody>
          <a:bodyPr>
            <a:normAutofit fontScale="85000" lnSpcReduction="20000"/>
          </a:bodyPr>
          <a:lstStyle/>
          <a:p>
            <a:pPr>
              <a:defRPr/>
            </a:pPr>
            <a:r>
              <a:rPr lang="en-US" dirty="0"/>
              <a:t>The execution of a distributed algorithm is represented by a sequence of steps executed by the processes.</a:t>
            </a:r>
          </a:p>
          <a:p>
            <a:pPr>
              <a:defRPr/>
            </a:pPr>
            <a:endParaRPr lang="en-US" dirty="0"/>
          </a:p>
          <a:p>
            <a:pPr>
              <a:defRPr/>
            </a:pPr>
            <a:r>
              <a:rPr lang="en-US" dirty="0"/>
              <a:t>Configuration C is a vector of individual process states </a:t>
            </a:r>
          </a:p>
          <a:p>
            <a:pPr lvl="1" algn="ctr">
              <a:buFont typeface="Wingdings" panose="05000000000000000000" pitchFamily="2" charset="2"/>
              <a:buNone/>
              <a:defRPr/>
            </a:pPr>
            <a:r>
              <a:rPr lang="en-US" dirty="0"/>
              <a:t>C = (S</a:t>
            </a:r>
            <a:r>
              <a:rPr lang="en-US" baseline="30000" dirty="0"/>
              <a:t>1</a:t>
            </a:r>
            <a:r>
              <a:rPr lang="en-US" dirty="0"/>
              <a:t>, S</a:t>
            </a:r>
            <a:r>
              <a:rPr lang="en-US" baseline="30000" dirty="0"/>
              <a:t>2</a:t>
            </a:r>
            <a:r>
              <a:rPr lang="en-US" dirty="0"/>
              <a:t>, … S</a:t>
            </a:r>
            <a:r>
              <a:rPr lang="en-US" baseline="30000" dirty="0"/>
              <a:t>n</a:t>
            </a:r>
            <a:r>
              <a:rPr lang="en-US" dirty="0"/>
              <a:t>)</a:t>
            </a:r>
          </a:p>
          <a:p>
            <a:pPr>
              <a:defRPr/>
            </a:pPr>
            <a:endParaRPr lang="en-US" dirty="0"/>
          </a:p>
          <a:p>
            <a:pPr>
              <a:defRPr/>
            </a:pPr>
            <a:r>
              <a:rPr lang="en-US" dirty="0"/>
              <a:t>The execution captures the evolution of the global state </a:t>
            </a:r>
          </a:p>
          <a:p>
            <a:pPr marL="257175" lvl="1" indent="-257175">
              <a:spcBef>
                <a:spcPct val="50000"/>
              </a:spcBef>
              <a:buNone/>
              <a:defRPr/>
            </a:pPr>
            <a:r>
              <a:rPr lang="en-US" dirty="0"/>
              <a:t>				 C</a:t>
            </a:r>
            <a:r>
              <a:rPr lang="en-US" baseline="-25000" dirty="0"/>
              <a:t>0</a:t>
            </a:r>
            <a:r>
              <a:rPr lang="en-US" dirty="0"/>
              <a:t>, s</a:t>
            </a:r>
            <a:r>
              <a:rPr lang="en-US" baseline="-25000" dirty="0"/>
              <a:t>1</a:t>
            </a:r>
            <a:r>
              <a:rPr lang="en-US" dirty="0"/>
              <a:t>, C</a:t>
            </a:r>
            <a:r>
              <a:rPr lang="en-US" baseline="-25000" dirty="0"/>
              <a:t>1</a:t>
            </a:r>
            <a:r>
              <a:rPr lang="en-US" dirty="0"/>
              <a:t>, s</a:t>
            </a:r>
            <a:r>
              <a:rPr lang="en-US" baseline="-25000" dirty="0"/>
              <a:t>2</a:t>
            </a:r>
            <a:r>
              <a:rPr lang="en-US" dirty="0"/>
              <a:t>, C</a:t>
            </a:r>
            <a:r>
              <a:rPr lang="en-US" baseline="-25000" dirty="0"/>
              <a:t>2</a:t>
            </a:r>
            <a:r>
              <a:rPr lang="en-US" dirty="0"/>
              <a:t>….</a:t>
            </a:r>
          </a:p>
          <a:p>
            <a:pPr marL="257175" lvl="1" indent="-257175">
              <a:spcBef>
                <a:spcPct val="50000"/>
              </a:spcBef>
              <a:buNone/>
              <a:defRPr/>
            </a:pPr>
            <a:r>
              <a:rPr lang="en-US" dirty="0"/>
              <a:t>Where </a:t>
            </a:r>
            <a:r>
              <a:rPr lang="en-US" dirty="0" err="1"/>
              <a:t>s</a:t>
            </a:r>
            <a:r>
              <a:rPr lang="en-US" baseline="-25000" dirty="0" err="1"/>
              <a:t>k</a:t>
            </a:r>
            <a:r>
              <a:rPr lang="en-US" baseline="-25000" dirty="0"/>
              <a:t> </a:t>
            </a:r>
            <a:r>
              <a:rPr lang="en-US" dirty="0"/>
              <a:t>is a step taken by some process</a:t>
            </a:r>
          </a:p>
          <a:p>
            <a:pPr>
              <a:buFont typeface="Wingdings" panose="05000000000000000000" pitchFamily="2" charset="2"/>
              <a:buChar char="Ø"/>
              <a:defRPr/>
            </a:pPr>
            <a:endParaRPr lang="en-US" dirty="0"/>
          </a:p>
          <a:p>
            <a:pPr>
              <a:buFont typeface="Arial" panose="020B0604020202020204" pitchFamily="34" charset="0"/>
              <a:buChar char="•"/>
              <a:defRPr/>
            </a:pPr>
            <a:r>
              <a:rPr lang="en-US" dirty="0"/>
              <a:t>A configuration is a global state</a:t>
            </a:r>
          </a:p>
          <a:p>
            <a:pPr lvl="1">
              <a:buFont typeface="Wingdings" panose="05000000000000000000" pitchFamily="2" charset="2"/>
              <a:buChar char="Ø"/>
              <a:defRPr/>
            </a:pPr>
            <a:r>
              <a:rPr lang="en-US" dirty="0"/>
              <a:t>Not accessible to processes!</a:t>
            </a:r>
          </a:p>
          <a:p>
            <a:pPr lvl="1">
              <a:buFont typeface="Wingdings" panose="05000000000000000000" pitchFamily="2" charset="2"/>
              <a:buChar char="Ø"/>
              <a:defRPr/>
            </a:pPr>
            <a:r>
              <a:rPr lang="en-US" dirty="0"/>
              <a:t>We need it for reasoning about algorithms </a:t>
            </a:r>
          </a:p>
          <a:p>
            <a:pPr marL="257175" lvl="1" indent="-257175">
              <a:spcBef>
                <a:spcPct val="50000"/>
              </a:spcBef>
              <a:buNone/>
              <a:defRPr/>
            </a:pPr>
            <a:endParaRPr lang="en-US" dirty="0"/>
          </a:p>
          <a:p>
            <a:pPr>
              <a:defRPr/>
            </a:pPr>
            <a:endParaRPr lang="en-US" dirty="0"/>
          </a:p>
        </p:txBody>
      </p:sp>
      <p:sp>
        <p:nvSpPr>
          <p:cNvPr id="59396" name="Slide Number Placeholder 3">
            <a:extLst>
              <a:ext uri="{FF2B5EF4-FFF2-40B4-BE49-F238E27FC236}">
                <a16:creationId xmlns:a16="http://schemas.microsoft.com/office/drawing/2014/main" id="{08A3D595-6C31-40DB-8846-915E51899B1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557213" indent="-2143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857250" indent="-1714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200150" indent="-1714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1543050" indent="-1714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97431D52-1787-471D-BEA1-B0A75A3A0744}" type="slidenum">
              <a:rPr lang="fr-FR" altLang="en-US">
                <a:solidFill>
                  <a:schemeClr val="bg2"/>
                </a:solidFill>
                <a:latin typeface="Eurostile LT Std"/>
              </a:rPr>
              <a:pPr eaLnBrk="1" hangingPunct="1"/>
              <a:t>8</a:t>
            </a:fld>
            <a:endParaRPr lang="fr-FR" altLang="en-US">
              <a:solidFill>
                <a:schemeClr val="bg2"/>
              </a:solidFill>
              <a:latin typeface="Eurostile LT Std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6D5C7A-A483-4DB4-B851-84D1B31EDF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6065" y="3191441"/>
            <a:ext cx="1273539" cy="1273539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FFF311D8-04D3-47A9-AF10-52756253C0EA}"/>
              </a:ext>
            </a:extLst>
          </p:cNvPr>
          <p:cNvSpPr/>
          <p:nvPr/>
        </p:nvSpPr>
        <p:spPr>
          <a:xfrm>
            <a:off x="7099257" y="3652147"/>
            <a:ext cx="344525" cy="24295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528E547-C87C-4390-90B9-36463A02E2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3435" y="3416000"/>
            <a:ext cx="1272679" cy="7152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442745-2F06-4F87-83A4-F8528428A0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792FDA-3997-47B3-B404-4DB5E20AE1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22880"/>
            <a:ext cx="8229600" cy="3818430"/>
          </a:xfrm>
        </p:spPr>
        <p:txBody>
          <a:bodyPr>
            <a:normAutofit/>
          </a:bodyPr>
          <a:lstStyle/>
          <a:p>
            <a:r>
              <a:rPr lang="en-US" sz="2000" dirty="0"/>
              <a:t>Let’s come back to the common-decision making problem</a:t>
            </a:r>
          </a:p>
          <a:p>
            <a:r>
              <a:rPr lang="en-US" sz="2000" dirty="0"/>
              <a:t>C</a:t>
            </a:r>
            <a:r>
              <a:rPr lang="en-US" sz="2000" baseline="-25000" dirty="0"/>
              <a:t>0</a:t>
            </a:r>
            <a:r>
              <a:rPr lang="en-US" sz="2000" dirty="0"/>
              <a:t>, s</a:t>
            </a:r>
            <a:r>
              <a:rPr lang="en-US" sz="2000" baseline="-25000" dirty="0"/>
              <a:t>1</a:t>
            </a:r>
            <a:r>
              <a:rPr lang="en-US" sz="2000" dirty="0"/>
              <a:t>, C</a:t>
            </a:r>
            <a:r>
              <a:rPr lang="en-US" sz="2000" baseline="-25000" dirty="0"/>
              <a:t>1</a:t>
            </a:r>
            <a:r>
              <a:rPr lang="en-US" sz="2000" dirty="0"/>
              <a:t>, s</a:t>
            </a:r>
            <a:r>
              <a:rPr lang="en-US" sz="2000" baseline="-25000" dirty="0"/>
              <a:t>2</a:t>
            </a:r>
            <a:r>
              <a:rPr lang="en-US" sz="2000" dirty="0"/>
              <a:t>, C</a:t>
            </a:r>
            <a:r>
              <a:rPr lang="en-US" sz="2000" baseline="-25000" dirty="0"/>
              <a:t>2</a:t>
            </a:r>
            <a:r>
              <a:rPr lang="en-US" sz="2000" dirty="0"/>
              <a:t>….</a:t>
            </a:r>
            <a:endParaRPr lang="en-US" sz="2200" dirty="0"/>
          </a:p>
          <a:p>
            <a:endParaRPr lang="en-US" sz="2200" dirty="0"/>
          </a:p>
          <a:p>
            <a:r>
              <a:rPr lang="en-US" sz="2000" dirty="0"/>
              <a:t>C</a:t>
            </a:r>
            <a:r>
              <a:rPr lang="en-US" sz="2000" baseline="-25000" dirty="0"/>
              <a:t>0</a:t>
            </a:r>
            <a:r>
              <a:rPr lang="en-US" sz="2000" dirty="0"/>
              <a:t>={</a:t>
            </a:r>
            <a:r>
              <a:rPr lang="en-US" sz="2000" dirty="0" err="1"/>
              <a:t>no,no</a:t>
            </a:r>
            <a:r>
              <a:rPr lang="en-US" sz="2000" dirty="0"/>
              <a:t>}</a:t>
            </a:r>
          </a:p>
          <a:p>
            <a:r>
              <a:rPr lang="en-US" sz="2000" dirty="0"/>
              <a:t>s</a:t>
            </a:r>
            <a:r>
              <a:rPr lang="en-US" sz="2000" baseline="-25000" dirty="0"/>
              <a:t>1</a:t>
            </a:r>
            <a:r>
              <a:rPr lang="en-US" sz="2000" dirty="0"/>
              <a:t>=</a:t>
            </a:r>
            <a:r>
              <a:rPr lang="en-US" sz="1800" dirty="0">
                <a:latin typeface="Agency FB" panose="020B0503020202020204" pitchFamily="34" charset="0"/>
              </a:rPr>
              <a:t>ACK(bp) </a:t>
            </a:r>
            <a:r>
              <a:rPr lang="en-US" sz="2000" dirty="0"/>
              <a:t>received by A1</a:t>
            </a:r>
          </a:p>
          <a:p>
            <a:r>
              <a:rPr lang="en-US" sz="2000" dirty="0"/>
              <a:t>C</a:t>
            </a:r>
            <a:r>
              <a:rPr lang="en-US" sz="2000" baseline="-25000" dirty="0"/>
              <a:t>1</a:t>
            </a:r>
            <a:r>
              <a:rPr lang="en-US" sz="2000" dirty="0"/>
              <a:t>={</a:t>
            </a:r>
            <a:r>
              <a:rPr lang="en-US" sz="2000" dirty="0" err="1"/>
              <a:t>yes,no</a:t>
            </a:r>
            <a:r>
              <a:rPr lang="en-US" sz="2000" dirty="0"/>
              <a:t>} </a:t>
            </a:r>
          </a:p>
          <a:p>
            <a:endParaRPr lang="en-US" dirty="0"/>
          </a:p>
          <a:p>
            <a:r>
              <a:rPr lang="en-US" sz="1800" dirty="0"/>
              <a:t>A2 is not aware of the state of A1!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1DB5C8-792F-4285-896D-59FAC36E5B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7442" y="1318815"/>
            <a:ext cx="443647" cy="83099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B6EDC35-D18C-41A4-A489-A8B8D8FB79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6680" y="1287743"/>
            <a:ext cx="443647" cy="830998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5D655B0-3616-4EDC-BA35-768EF6CBA9FB}"/>
              </a:ext>
            </a:extLst>
          </p:cNvPr>
          <p:cNvCxnSpPr>
            <a:cxnSpLocks/>
          </p:cNvCxnSpPr>
          <p:nvPr/>
        </p:nvCxnSpPr>
        <p:spPr>
          <a:xfrm flipH="1">
            <a:off x="6332836" y="1435650"/>
            <a:ext cx="1" cy="3499241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A8F6816-423D-482E-9C5E-D4444B12684C}"/>
              </a:ext>
            </a:extLst>
          </p:cNvPr>
          <p:cNvCxnSpPr>
            <a:cxnSpLocks/>
          </p:cNvCxnSpPr>
          <p:nvPr/>
        </p:nvCxnSpPr>
        <p:spPr>
          <a:xfrm flipH="1">
            <a:off x="7782777" y="1435650"/>
            <a:ext cx="1" cy="3499241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A699EA6-CF38-4BE2-8F32-CA97F2648CDC}"/>
              </a:ext>
            </a:extLst>
          </p:cNvPr>
          <p:cNvSpPr txBox="1"/>
          <p:nvPr/>
        </p:nvSpPr>
        <p:spPr>
          <a:xfrm>
            <a:off x="5270490" y="1714645"/>
            <a:ext cx="7130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A1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787CE47-A9E4-4B8D-8241-241B9C7B2054}"/>
              </a:ext>
            </a:extLst>
          </p:cNvPr>
          <p:cNvSpPr txBox="1"/>
          <p:nvPr/>
        </p:nvSpPr>
        <p:spPr>
          <a:xfrm>
            <a:off x="5490279" y="1380713"/>
            <a:ext cx="889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dirty="0">
                <a:latin typeface="+mn-lt"/>
              </a:rPr>
              <a:t>{no,no}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61EF8C3-C986-41A7-A5E3-D696701EC5FD}"/>
              </a:ext>
            </a:extLst>
          </p:cNvPr>
          <p:cNvSpPr txBox="1"/>
          <p:nvPr/>
        </p:nvSpPr>
        <p:spPr>
          <a:xfrm>
            <a:off x="7919688" y="1725179"/>
            <a:ext cx="5991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A2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3CB8302-C836-4CA0-9C51-8C5A46A8CE25}"/>
              </a:ext>
            </a:extLst>
          </p:cNvPr>
          <p:cNvCxnSpPr>
            <a:cxnSpLocks/>
          </p:cNvCxnSpPr>
          <p:nvPr/>
        </p:nvCxnSpPr>
        <p:spPr>
          <a:xfrm flipH="1">
            <a:off x="6772808" y="2838547"/>
            <a:ext cx="1009970" cy="3619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B52B7B9-67AE-4419-A16B-94139F009CA5}"/>
              </a:ext>
            </a:extLst>
          </p:cNvPr>
          <p:cNvSpPr txBox="1"/>
          <p:nvPr/>
        </p:nvSpPr>
        <p:spPr>
          <a:xfrm>
            <a:off x="6679357" y="2716647"/>
            <a:ext cx="6918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>
                <a:latin typeface="Agency FB" panose="020B0503020202020204" pitchFamily="34" charset="0"/>
              </a:rPr>
              <a:t>ACK(bp)</a:t>
            </a:r>
            <a:endParaRPr lang="en-US" sz="1800" dirty="0">
              <a:latin typeface="Agency FB" panose="020B0503020202020204" pitchFamily="34" charset="0"/>
            </a:endParaRPr>
          </a:p>
        </p:txBody>
      </p:sp>
      <p:pic>
        <p:nvPicPr>
          <p:cNvPr id="13" name="Picture 11" descr="bolt.png">
            <a:extLst>
              <a:ext uri="{FF2B5EF4-FFF2-40B4-BE49-F238E27FC236}">
                <a16:creationId xmlns:a16="http://schemas.microsoft.com/office/drawing/2014/main" id="{2CC85329-1A27-403A-871E-67D0B56985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142393" flipH="1">
            <a:off x="6499422" y="3275496"/>
            <a:ext cx="133165" cy="45633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AD69F6F-75AE-40D6-8E4B-2D3E67C7E03D}"/>
              </a:ext>
            </a:extLst>
          </p:cNvPr>
          <p:cNvSpPr txBox="1"/>
          <p:nvPr/>
        </p:nvSpPr>
        <p:spPr>
          <a:xfrm>
            <a:off x="7742933" y="2646370"/>
            <a:ext cx="935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dirty="0">
                <a:latin typeface="+mn-lt"/>
              </a:rPr>
              <a:t>{no,no}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88899A5-CD6A-4F56-8B42-1016DDC15B82}"/>
              </a:ext>
            </a:extLst>
          </p:cNvPr>
          <p:cNvCxnSpPr>
            <a:cxnSpLocks/>
          </p:cNvCxnSpPr>
          <p:nvPr/>
        </p:nvCxnSpPr>
        <p:spPr>
          <a:xfrm flipH="1">
            <a:off x="6772807" y="3067111"/>
            <a:ext cx="1009970" cy="3619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A642247-7C5B-4533-A06D-D564B047D1E3}"/>
              </a:ext>
            </a:extLst>
          </p:cNvPr>
          <p:cNvCxnSpPr>
            <a:cxnSpLocks/>
          </p:cNvCxnSpPr>
          <p:nvPr/>
        </p:nvCxnSpPr>
        <p:spPr>
          <a:xfrm flipH="1">
            <a:off x="6760999" y="3303186"/>
            <a:ext cx="1009970" cy="3619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5E6B30B-EC70-49AC-A579-0767A78D418F}"/>
              </a:ext>
            </a:extLst>
          </p:cNvPr>
          <p:cNvCxnSpPr>
            <a:cxnSpLocks/>
          </p:cNvCxnSpPr>
          <p:nvPr/>
        </p:nvCxnSpPr>
        <p:spPr>
          <a:xfrm>
            <a:off x="6336973" y="1570328"/>
            <a:ext cx="950160" cy="30970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D3AE18D9-2222-4671-864F-6A1FA3234ACA}"/>
              </a:ext>
            </a:extLst>
          </p:cNvPr>
          <p:cNvSpPr txBox="1"/>
          <p:nvPr/>
        </p:nvSpPr>
        <p:spPr>
          <a:xfrm>
            <a:off x="6430980" y="1320080"/>
            <a:ext cx="11775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>
                <a:latin typeface="Agency FB" panose="020B0503020202020204" pitchFamily="34" charset="0"/>
              </a:rPr>
              <a:t>DECIDE(bp)</a:t>
            </a:r>
            <a:endParaRPr lang="en-US" sz="1800" dirty="0">
              <a:latin typeface="Agency FB" panose="020B0503020202020204" pitchFamily="34" charset="0"/>
            </a:endParaRPr>
          </a:p>
        </p:txBody>
      </p:sp>
      <p:pic>
        <p:nvPicPr>
          <p:cNvPr id="19" name="Picture 11" descr="bolt.png">
            <a:extLst>
              <a:ext uri="{FF2B5EF4-FFF2-40B4-BE49-F238E27FC236}">
                <a16:creationId xmlns:a16="http://schemas.microsoft.com/office/drawing/2014/main" id="{1B86207B-35BB-4E3E-A75D-7768798367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142393" flipH="1">
            <a:off x="7423321" y="1974493"/>
            <a:ext cx="133165" cy="456334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03B9CE0-B19E-4ADA-9664-BFEB2217DD77}"/>
              </a:ext>
            </a:extLst>
          </p:cNvPr>
          <p:cNvCxnSpPr>
            <a:cxnSpLocks/>
          </p:cNvCxnSpPr>
          <p:nvPr/>
        </p:nvCxnSpPr>
        <p:spPr>
          <a:xfrm>
            <a:off x="6346313" y="1774411"/>
            <a:ext cx="950160" cy="30970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9ECF54D-59BD-4FDF-9F4C-F019574A9CA9}"/>
              </a:ext>
            </a:extLst>
          </p:cNvPr>
          <p:cNvCxnSpPr>
            <a:cxnSpLocks/>
          </p:cNvCxnSpPr>
          <p:nvPr/>
        </p:nvCxnSpPr>
        <p:spPr>
          <a:xfrm>
            <a:off x="6334018" y="1983443"/>
            <a:ext cx="950160" cy="30970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23BCF9D-D4AF-4D7D-8E7B-10991AA37B6B}"/>
              </a:ext>
            </a:extLst>
          </p:cNvPr>
          <p:cNvCxnSpPr>
            <a:cxnSpLocks/>
          </p:cNvCxnSpPr>
          <p:nvPr/>
        </p:nvCxnSpPr>
        <p:spPr>
          <a:xfrm>
            <a:off x="6350752" y="2369682"/>
            <a:ext cx="1419730" cy="46139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E932A39D-298F-4CBC-A86E-EE53E476FAF5}"/>
              </a:ext>
            </a:extLst>
          </p:cNvPr>
          <p:cNvSpPr txBox="1"/>
          <p:nvPr/>
        </p:nvSpPr>
        <p:spPr>
          <a:xfrm>
            <a:off x="6872629" y="2180121"/>
            <a:ext cx="5082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dirty="0">
                <a:latin typeface="+mn-lt"/>
              </a:rPr>
              <a:t>…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78AC1FD-8DD1-4EFF-8125-182C721BAFC2}"/>
              </a:ext>
            </a:extLst>
          </p:cNvPr>
          <p:cNvCxnSpPr>
            <a:cxnSpLocks/>
          </p:cNvCxnSpPr>
          <p:nvPr/>
        </p:nvCxnSpPr>
        <p:spPr>
          <a:xfrm flipH="1">
            <a:off x="6328700" y="3619609"/>
            <a:ext cx="1428984" cy="50801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25E0B300-EF5B-424B-AC72-F83AAF5395EC}"/>
              </a:ext>
            </a:extLst>
          </p:cNvPr>
          <p:cNvSpPr txBox="1"/>
          <p:nvPr/>
        </p:nvSpPr>
        <p:spPr>
          <a:xfrm>
            <a:off x="6929639" y="3480452"/>
            <a:ext cx="5082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dirty="0">
                <a:latin typeface="+mn-lt"/>
              </a:rPr>
              <a:t>…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5086E17-05D5-44C5-830B-9C6BA09C41ED}"/>
              </a:ext>
            </a:extLst>
          </p:cNvPr>
          <p:cNvSpPr txBox="1"/>
          <p:nvPr/>
        </p:nvSpPr>
        <p:spPr>
          <a:xfrm>
            <a:off x="5458668" y="3914664"/>
            <a:ext cx="972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dirty="0">
                <a:latin typeface="+mn-lt"/>
              </a:rPr>
              <a:t>{</a:t>
            </a:r>
            <a:r>
              <a:rPr lang="en-US" sz="1800" dirty="0" err="1">
                <a:latin typeface="+mn-lt"/>
              </a:rPr>
              <a:t>yes,no</a:t>
            </a:r>
            <a:r>
              <a:rPr lang="en-US" sz="1800" dirty="0">
                <a:latin typeface="+mn-lt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797704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defRPr dirty="0">
            <a:latin typeface="+mn-lt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97695</TotalTime>
  <Words>3793</Words>
  <Application>Microsoft Office PowerPoint</Application>
  <PresentationFormat>全屏显示(16:9)</PresentationFormat>
  <Paragraphs>676</Paragraphs>
  <Slides>59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59</vt:i4>
      </vt:variant>
    </vt:vector>
  </HeadingPairs>
  <TitlesOfParts>
    <vt:vector size="71" baseType="lpstr">
      <vt:lpstr>Eurostile LT Std</vt:lpstr>
      <vt:lpstr>微软雅黑</vt:lpstr>
      <vt:lpstr>宋体</vt:lpstr>
      <vt:lpstr>幼圆</vt:lpstr>
      <vt:lpstr>Agency FB</vt:lpstr>
      <vt:lpstr>Arial</vt:lpstr>
      <vt:lpstr>Calibri</vt:lpstr>
      <vt:lpstr>Cambria Math</vt:lpstr>
      <vt:lpstr>Courier New</vt:lpstr>
      <vt:lpstr>Times New Roman</vt:lpstr>
      <vt:lpstr>Wingdings</vt:lpstr>
      <vt:lpstr>Office Theme</vt:lpstr>
      <vt:lpstr>Distributed Algorithms Abstractions</vt:lpstr>
      <vt:lpstr>Outline</vt:lpstr>
      <vt:lpstr>Outline</vt:lpstr>
      <vt:lpstr>Processes</vt:lpstr>
      <vt:lpstr>Processes and communication</vt:lpstr>
      <vt:lpstr>Local steps</vt:lpstr>
      <vt:lpstr>Message passing</vt:lpstr>
      <vt:lpstr>Executions and configurations</vt:lpstr>
      <vt:lpstr>Example</vt:lpstr>
      <vt:lpstr>Step of a process and layering</vt:lpstr>
      <vt:lpstr>JobHandler specification</vt:lpstr>
      <vt:lpstr>Algorithm: Synchronous JobHandler</vt:lpstr>
      <vt:lpstr>Algorithm: Asynchronous JobHandler</vt:lpstr>
      <vt:lpstr>Outline</vt:lpstr>
      <vt:lpstr>Process failures</vt:lpstr>
      <vt:lpstr>Process failures (cont'd)</vt:lpstr>
      <vt:lpstr>Process failures hierarchy</vt:lpstr>
      <vt:lpstr>Outline</vt:lpstr>
      <vt:lpstr>Cryptographic Abstractions</vt:lpstr>
      <vt:lpstr>Cryptographic Abstractions</vt:lpstr>
      <vt:lpstr>Cryptographic Abstractions</vt:lpstr>
      <vt:lpstr>Outline</vt:lpstr>
      <vt:lpstr>Link failures</vt:lpstr>
      <vt:lpstr>Fair-loss links </vt:lpstr>
      <vt:lpstr>Stubborn links</vt:lpstr>
      <vt:lpstr>Algorithm: Retransmit Forever</vt:lpstr>
      <vt:lpstr>Perfect (Reliable) links</vt:lpstr>
      <vt:lpstr>Algorithm: Eliminate Duplicates</vt:lpstr>
      <vt:lpstr>Authenticated Perfect Links</vt:lpstr>
      <vt:lpstr>Algorithm: Authenticate and Filter</vt:lpstr>
      <vt:lpstr>Exercise 2-1</vt:lpstr>
      <vt:lpstr>In this course</vt:lpstr>
      <vt:lpstr>Outline</vt:lpstr>
      <vt:lpstr>Timing assumptions</vt:lpstr>
      <vt:lpstr>Synchronous message passing</vt:lpstr>
      <vt:lpstr>Synchronous message passing</vt:lpstr>
      <vt:lpstr>Asynchronous message passing</vt:lpstr>
      <vt:lpstr>Outline</vt:lpstr>
      <vt:lpstr>Failure detectors</vt:lpstr>
      <vt:lpstr>Asynchronous message passing</vt:lpstr>
      <vt:lpstr>Failure detectors (FDs)</vt:lpstr>
      <vt:lpstr>Failure detectors</vt:lpstr>
      <vt:lpstr>Failure detectors</vt:lpstr>
      <vt:lpstr>Perfect failure detector</vt:lpstr>
      <vt:lpstr>Algorithm: Exclude on Timeout</vt:lpstr>
      <vt:lpstr>Example</vt:lpstr>
      <vt:lpstr>Generic FD implementation (sketch)</vt:lpstr>
      <vt:lpstr>Eventually perfect failure detector</vt:lpstr>
      <vt:lpstr>Algorithm: Increasing Timeout</vt:lpstr>
      <vt:lpstr>Example</vt:lpstr>
      <vt:lpstr>Leader Election</vt:lpstr>
      <vt:lpstr>Leader election specification</vt:lpstr>
      <vt:lpstr>Algorithm:  Monarchical Leader Election</vt:lpstr>
      <vt:lpstr>Example</vt:lpstr>
      <vt:lpstr>Exercise 2-2</vt:lpstr>
      <vt:lpstr>Eventual leader detector</vt:lpstr>
      <vt:lpstr>Algorithm: Monarchical Eventual Leader Detection</vt:lpstr>
      <vt:lpstr>Example</vt:lpstr>
      <vt:lpstr>Exercise 2-3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区块链思想、技术及应用场景</dc:title>
  <dc:creator>milane</dc:creator>
  <cp:lastModifiedBy>vboxuser</cp:lastModifiedBy>
  <cp:revision>2160</cp:revision>
  <cp:lastPrinted>2015-09-20T23:02:57Z</cp:lastPrinted>
  <dcterms:created xsi:type="dcterms:W3CDTF">2010-10-17T19:58:05Z</dcterms:created>
  <dcterms:modified xsi:type="dcterms:W3CDTF">2024-09-29T05:13:03Z</dcterms:modified>
</cp:coreProperties>
</file>